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62"/>
  </p:notesMasterIdLst>
  <p:sldIdLst>
    <p:sldId id="1569" r:id="rId5"/>
    <p:sldId id="414" r:id="rId6"/>
    <p:sldId id="1116" r:id="rId7"/>
    <p:sldId id="1117" r:id="rId8"/>
    <p:sldId id="1118" r:id="rId9"/>
    <p:sldId id="1004" r:id="rId10"/>
    <p:sldId id="1342" r:id="rId11"/>
    <p:sldId id="1333" r:id="rId12"/>
    <p:sldId id="1423" r:id="rId13"/>
    <p:sldId id="1343" r:id="rId14"/>
    <p:sldId id="1344" r:id="rId15"/>
    <p:sldId id="1562" r:id="rId16"/>
    <p:sldId id="1316" r:id="rId17"/>
    <p:sldId id="1340" r:id="rId18"/>
    <p:sldId id="1514" r:id="rId19"/>
    <p:sldId id="1317" r:id="rId20"/>
    <p:sldId id="1510" r:id="rId21"/>
    <p:sldId id="1355" r:id="rId22"/>
    <p:sldId id="1352" r:id="rId23"/>
    <p:sldId id="1279" r:id="rId24"/>
    <p:sldId id="1414" r:id="rId25"/>
    <p:sldId id="1345" r:id="rId26"/>
    <p:sldId id="1125" r:id="rId27"/>
    <p:sldId id="1318" r:id="rId28"/>
    <p:sldId id="1353" r:id="rId29"/>
    <p:sldId id="1321" r:id="rId30"/>
    <p:sldId id="1128" r:id="rId31"/>
    <p:sldId id="1319" r:id="rId32"/>
    <p:sldId id="1354" r:id="rId33"/>
    <p:sldId id="1347" r:id="rId34"/>
    <p:sldId id="1570" r:id="rId35"/>
    <p:sldId id="1553" r:id="rId36"/>
    <p:sldId id="1559" r:id="rId37"/>
    <p:sldId id="1561" r:id="rId38"/>
    <p:sldId id="1565" r:id="rId39"/>
    <p:sldId id="1566" r:id="rId40"/>
    <p:sldId id="1571" r:id="rId41"/>
    <p:sldId id="1322" r:id="rId42"/>
    <p:sldId id="1511" r:id="rId43"/>
    <p:sldId id="1103" r:id="rId44"/>
    <p:sldId id="1512" r:id="rId45"/>
    <p:sldId id="349" r:id="rId46"/>
    <p:sldId id="1513" r:id="rId47"/>
    <p:sldId id="405" r:id="rId48"/>
    <p:sldId id="1387" r:id="rId49"/>
    <p:sldId id="1226" r:id="rId50"/>
    <p:sldId id="1260" r:id="rId51"/>
    <p:sldId id="1369" r:id="rId52"/>
    <p:sldId id="1115" r:id="rId53"/>
    <p:sldId id="466" r:id="rId54"/>
    <p:sldId id="1287" r:id="rId55"/>
    <p:sldId id="741" r:id="rId56"/>
    <p:sldId id="1572" r:id="rId57"/>
    <p:sldId id="1312" r:id="rId58"/>
    <p:sldId id="1313" r:id="rId59"/>
    <p:sldId id="1314" r:id="rId60"/>
    <p:sldId id="31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4C"/>
    <a:srgbClr val="993300"/>
    <a:srgbClr val="ACD5F3"/>
    <a:srgbClr val="97D0FF"/>
    <a:srgbClr val="A13B39"/>
    <a:srgbClr val="004778"/>
    <a:srgbClr val="595959"/>
    <a:srgbClr val="71AFD6"/>
    <a:srgbClr val="97E4FF"/>
    <a:srgbClr val="555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9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19ED-84A3-4C37-8E2E-A9A955CDF3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498868-509F-4755-AFCB-BBDB380C090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Risk Assessment</a:t>
          </a:r>
        </a:p>
      </dgm:t>
    </dgm:pt>
    <dgm:pt modelId="{ED78DB00-3B4F-4CB9-A4BF-3E2E23EB0DD6}" type="parTrans" cxnId="{08D3A02C-2A43-4F3D-BB74-682B9756EEE5}">
      <dgm:prSet/>
      <dgm:spPr/>
      <dgm:t>
        <a:bodyPr/>
        <a:lstStyle/>
        <a:p>
          <a:endParaRPr lang="en-US"/>
        </a:p>
      </dgm:t>
    </dgm:pt>
    <dgm:pt modelId="{4BD2F0A5-B20D-4525-8765-C6D905B8B9EB}" type="sibTrans" cxnId="{08D3A02C-2A43-4F3D-BB74-682B9756EEE5}">
      <dgm:prSet/>
      <dgm:spPr>
        <a:solidFill>
          <a:srgbClr val="993300"/>
        </a:solidFill>
        <a:ln w="19050">
          <a:solidFill>
            <a:srgbClr val="004778"/>
          </a:solidFill>
        </a:ln>
      </dgm:spPr>
      <dgm:t>
        <a:bodyPr/>
        <a:lstStyle/>
        <a:p>
          <a:endParaRPr lang="en-US" dirty="0"/>
        </a:p>
      </dgm:t>
    </dgm:pt>
    <dgm:pt modelId="{69BFBFC7-AD4C-4EDD-ADA9-4234DE962E2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Information Security Program</a:t>
          </a:r>
        </a:p>
      </dgm:t>
    </dgm:pt>
    <dgm:pt modelId="{2B959756-7E84-45A0-AE35-65A6BF316D71}" type="parTrans" cxnId="{7CE5F94A-A388-4C33-83BC-8FF07764DDF6}">
      <dgm:prSet/>
      <dgm:spPr/>
      <dgm:t>
        <a:bodyPr/>
        <a:lstStyle/>
        <a:p>
          <a:endParaRPr lang="en-US"/>
        </a:p>
      </dgm:t>
    </dgm:pt>
    <dgm:pt modelId="{82AF49F2-3E38-4731-BC73-7D106E04EC37}" type="sibTrans" cxnId="{7CE5F94A-A388-4C33-83BC-8FF07764DDF6}">
      <dgm:prSet/>
      <dgm:spPr>
        <a:solidFill>
          <a:srgbClr val="993300"/>
        </a:solidFill>
        <a:ln w="19050">
          <a:solidFill>
            <a:srgbClr val="004778"/>
          </a:solidFill>
        </a:ln>
      </dgm:spPr>
      <dgm:t>
        <a:bodyPr/>
        <a:lstStyle/>
        <a:p>
          <a:endParaRPr lang="en-US" dirty="0"/>
        </a:p>
      </dgm:t>
    </dgm:pt>
    <dgm:pt modelId="{20982AFE-BC84-4E07-8F81-4F17F72FB9C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Audit</a:t>
          </a:r>
        </a:p>
      </dgm:t>
    </dgm:pt>
    <dgm:pt modelId="{F54520B6-165A-4DBC-A41F-A5ECEEF5C683}" type="parTrans" cxnId="{11674918-E05C-4092-985F-5C0461D60586}">
      <dgm:prSet/>
      <dgm:spPr/>
      <dgm:t>
        <a:bodyPr/>
        <a:lstStyle/>
        <a:p>
          <a:endParaRPr lang="en-US"/>
        </a:p>
      </dgm:t>
    </dgm:pt>
    <dgm:pt modelId="{04A92B81-1EE8-443A-8F78-660C1CCF92BE}" type="sibTrans" cxnId="{11674918-E05C-4092-985F-5C0461D60586}">
      <dgm:prSet/>
      <dgm:spPr/>
      <dgm:t>
        <a:bodyPr/>
        <a:lstStyle/>
        <a:p>
          <a:endParaRPr lang="en-US"/>
        </a:p>
      </dgm:t>
    </dgm:pt>
    <dgm:pt modelId="{5EE0A991-53CB-4720-8663-C98DFAC5CFBE}" type="pres">
      <dgm:prSet presAssocID="{174E19ED-84A3-4C37-8E2E-A9A955CDF31C}" presName="Name0" presStyleCnt="0">
        <dgm:presLayoutVars>
          <dgm:dir/>
          <dgm:resizeHandles val="exact"/>
        </dgm:presLayoutVars>
      </dgm:prSet>
      <dgm:spPr/>
    </dgm:pt>
    <dgm:pt modelId="{4F492AEE-CF2F-4767-97E8-C57B959EE32E}" type="pres">
      <dgm:prSet presAssocID="{25498868-509F-4755-AFCB-BBDB380C0904}" presName="node" presStyleLbl="node1" presStyleIdx="0" presStyleCnt="3">
        <dgm:presLayoutVars>
          <dgm:bulletEnabled val="1"/>
        </dgm:presLayoutVars>
      </dgm:prSet>
      <dgm:spPr/>
    </dgm:pt>
    <dgm:pt modelId="{F90BE9A5-8A6D-42A6-AB2F-6845E14DFFC0}" type="pres">
      <dgm:prSet presAssocID="{4BD2F0A5-B20D-4525-8765-C6D905B8B9EB}" presName="sibTrans" presStyleLbl="sibTrans2D1" presStyleIdx="0" presStyleCnt="2"/>
      <dgm:spPr/>
    </dgm:pt>
    <dgm:pt modelId="{76D0AB2F-E50E-4528-A3CA-B7A9218963A8}" type="pres">
      <dgm:prSet presAssocID="{4BD2F0A5-B20D-4525-8765-C6D905B8B9EB}" presName="connectorText" presStyleLbl="sibTrans2D1" presStyleIdx="0" presStyleCnt="2"/>
      <dgm:spPr/>
    </dgm:pt>
    <dgm:pt modelId="{B1D5D74D-3BAF-4468-9FB6-4F1BE00B898D}" type="pres">
      <dgm:prSet presAssocID="{69BFBFC7-AD4C-4EDD-ADA9-4234DE962E25}" presName="node" presStyleLbl="node1" presStyleIdx="1" presStyleCnt="3">
        <dgm:presLayoutVars>
          <dgm:bulletEnabled val="1"/>
        </dgm:presLayoutVars>
      </dgm:prSet>
      <dgm:spPr/>
    </dgm:pt>
    <dgm:pt modelId="{568F63F7-FE87-4D7D-AF24-DF152193F102}" type="pres">
      <dgm:prSet presAssocID="{82AF49F2-3E38-4731-BC73-7D106E04EC37}" presName="sibTrans" presStyleLbl="sibTrans2D1" presStyleIdx="1" presStyleCnt="2"/>
      <dgm:spPr/>
    </dgm:pt>
    <dgm:pt modelId="{E8CA83AB-1033-4B0B-AD52-F91EF2E14EA9}" type="pres">
      <dgm:prSet presAssocID="{82AF49F2-3E38-4731-BC73-7D106E04EC37}" presName="connectorText" presStyleLbl="sibTrans2D1" presStyleIdx="1" presStyleCnt="2"/>
      <dgm:spPr/>
    </dgm:pt>
    <dgm:pt modelId="{457E1723-E009-46AB-A4F4-026D5E46A531}" type="pres">
      <dgm:prSet presAssocID="{20982AFE-BC84-4E07-8F81-4F17F72FB9C5}" presName="node" presStyleLbl="node1" presStyleIdx="2" presStyleCnt="3">
        <dgm:presLayoutVars>
          <dgm:bulletEnabled val="1"/>
        </dgm:presLayoutVars>
      </dgm:prSet>
      <dgm:spPr/>
    </dgm:pt>
  </dgm:ptLst>
  <dgm:cxnLst>
    <dgm:cxn modelId="{11674918-E05C-4092-985F-5C0461D60586}" srcId="{174E19ED-84A3-4C37-8E2E-A9A955CDF31C}" destId="{20982AFE-BC84-4E07-8F81-4F17F72FB9C5}" srcOrd="2" destOrd="0" parTransId="{F54520B6-165A-4DBC-A41F-A5ECEEF5C683}" sibTransId="{04A92B81-1EE8-443A-8F78-660C1CCF92BE}"/>
    <dgm:cxn modelId="{08D3A02C-2A43-4F3D-BB74-682B9756EEE5}" srcId="{174E19ED-84A3-4C37-8E2E-A9A955CDF31C}" destId="{25498868-509F-4755-AFCB-BBDB380C0904}" srcOrd="0" destOrd="0" parTransId="{ED78DB00-3B4F-4CB9-A4BF-3E2E23EB0DD6}" sibTransId="{4BD2F0A5-B20D-4525-8765-C6D905B8B9EB}"/>
    <dgm:cxn modelId="{96E7DF62-6DC9-45B7-B531-DC1801682F29}" type="presOf" srcId="{69BFBFC7-AD4C-4EDD-ADA9-4234DE962E25}" destId="{B1D5D74D-3BAF-4468-9FB6-4F1BE00B898D}" srcOrd="0" destOrd="0" presId="urn:microsoft.com/office/officeart/2005/8/layout/process1"/>
    <dgm:cxn modelId="{7CE5F94A-A388-4C33-83BC-8FF07764DDF6}" srcId="{174E19ED-84A3-4C37-8E2E-A9A955CDF31C}" destId="{69BFBFC7-AD4C-4EDD-ADA9-4234DE962E25}" srcOrd="1" destOrd="0" parTransId="{2B959756-7E84-45A0-AE35-65A6BF316D71}" sibTransId="{82AF49F2-3E38-4731-BC73-7D106E04EC37}"/>
    <dgm:cxn modelId="{41F6256F-9F39-4A8C-85C7-C8833B8027C5}" type="presOf" srcId="{174E19ED-84A3-4C37-8E2E-A9A955CDF31C}" destId="{5EE0A991-53CB-4720-8663-C98DFAC5CFBE}" srcOrd="0" destOrd="0" presId="urn:microsoft.com/office/officeart/2005/8/layout/process1"/>
    <dgm:cxn modelId="{5233E875-A596-43B7-88B3-17A3FD6452A3}" type="presOf" srcId="{4BD2F0A5-B20D-4525-8765-C6D905B8B9EB}" destId="{76D0AB2F-E50E-4528-A3CA-B7A9218963A8}" srcOrd="1" destOrd="0" presId="urn:microsoft.com/office/officeart/2005/8/layout/process1"/>
    <dgm:cxn modelId="{1FB4029E-F032-49A5-9F5E-E4B2B8FB303B}" type="presOf" srcId="{82AF49F2-3E38-4731-BC73-7D106E04EC37}" destId="{E8CA83AB-1033-4B0B-AD52-F91EF2E14EA9}" srcOrd="1" destOrd="0" presId="urn:microsoft.com/office/officeart/2005/8/layout/process1"/>
    <dgm:cxn modelId="{F0444FAE-84B0-4DA2-A446-40CF2AE3A131}" type="presOf" srcId="{20982AFE-BC84-4E07-8F81-4F17F72FB9C5}" destId="{457E1723-E009-46AB-A4F4-026D5E46A531}" srcOrd="0" destOrd="0" presId="urn:microsoft.com/office/officeart/2005/8/layout/process1"/>
    <dgm:cxn modelId="{64F1E6F2-8BA0-44E2-BB84-F1DA59CB89F9}" type="presOf" srcId="{4BD2F0A5-B20D-4525-8765-C6D905B8B9EB}" destId="{F90BE9A5-8A6D-42A6-AB2F-6845E14DFFC0}" srcOrd="0" destOrd="0" presId="urn:microsoft.com/office/officeart/2005/8/layout/process1"/>
    <dgm:cxn modelId="{5E5D95FC-A0B1-417C-96EC-6366B658E38D}" type="presOf" srcId="{25498868-509F-4755-AFCB-BBDB380C0904}" destId="{4F492AEE-CF2F-4767-97E8-C57B959EE32E}" srcOrd="0" destOrd="0" presId="urn:microsoft.com/office/officeart/2005/8/layout/process1"/>
    <dgm:cxn modelId="{0E9942FF-B275-400C-8192-E3287E5591F0}" type="presOf" srcId="{82AF49F2-3E38-4731-BC73-7D106E04EC37}" destId="{568F63F7-FE87-4D7D-AF24-DF152193F102}" srcOrd="0" destOrd="0" presId="urn:microsoft.com/office/officeart/2005/8/layout/process1"/>
    <dgm:cxn modelId="{AC5CC507-B327-4030-A669-63B617CDD05F}" type="presParOf" srcId="{5EE0A991-53CB-4720-8663-C98DFAC5CFBE}" destId="{4F492AEE-CF2F-4767-97E8-C57B959EE32E}" srcOrd="0" destOrd="0" presId="urn:microsoft.com/office/officeart/2005/8/layout/process1"/>
    <dgm:cxn modelId="{C90BC4DC-5994-44C3-9A9A-0463D92BDB2B}" type="presParOf" srcId="{5EE0A991-53CB-4720-8663-C98DFAC5CFBE}" destId="{F90BE9A5-8A6D-42A6-AB2F-6845E14DFFC0}" srcOrd="1" destOrd="0" presId="urn:microsoft.com/office/officeart/2005/8/layout/process1"/>
    <dgm:cxn modelId="{A109E4E7-6E3A-4160-A361-222EB5C017E0}" type="presParOf" srcId="{F90BE9A5-8A6D-42A6-AB2F-6845E14DFFC0}" destId="{76D0AB2F-E50E-4528-A3CA-B7A9218963A8}" srcOrd="0" destOrd="0" presId="urn:microsoft.com/office/officeart/2005/8/layout/process1"/>
    <dgm:cxn modelId="{18220691-52AF-4E5E-AE58-EE8CD56CF9DC}" type="presParOf" srcId="{5EE0A991-53CB-4720-8663-C98DFAC5CFBE}" destId="{B1D5D74D-3BAF-4468-9FB6-4F1BE00B898D}" srcOrd="2" destOrd="0" presId="urn:microsoft.com/office/officeart/2005/8/layout/process1"/>
    <dgm:cxn modelId="{B72FA493-5D0A-4AEC-ADD0-EACDCAD9D4D0}" type="presParOf" srcId="{5EE0A991-53CB-4720-8663-C98DFAC5CFBE}" destId="{568F63F7-FE87-4D7D-AF24-DF152193F102}" srcOrd="3" destOrd="0" presId="urn:microsoft.com/office/officeart/2005/8/layout/process1"/>
    <dgm:cxn modelId="{97C895B4-B16D-4E9C-9CDC-880286048D16}" type="presParOf" srcId="{568F63F7-FE87-4D7D-AF24-DF152193F102}" destId="{E8CA83AB-1033-4B0B-AD52-F91EF2E14EA9}" srcOrd="0" destOrd="0" presId="urn:microsoft.com/office/officeart/2005/8/layout/process1"/>
    <dgm:cxn modelId="{1E8B62A7-2FD3-40A8-969B-F68A0DE6ABAE}" type="presParOf" srcId="{5EE0A991-53CB-4720-8663-C98DFAC5CFBE}" destId="{457E1723-E009-46AB-A4F4-026D5E46A5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92AEE-CF2F-4767-97E8-C57B959EE32E}">
      <dsp:nvSpPr>
        <dsp:cNvPr id="0" name=""/>
        <dsp:cNvSpPr/>
      </dsp:nvSpPr>
      <dsp:spPr>
        <a:xfrm>
          <a:off x="7233" y="11343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Risk Assessment</a:t>
          </a:r>
        </a:p>
      </dsp:txBody>
      <dsp:txXfrm>
        <a:off x="45225" y="151428"/>
        <a:ext cx="2085893" cy="1221142"/>
      </dsp:txXfrm>
    </dsp:sp>
    <dsp:sp modelId="{F90BE9A5-8A6D-42A6-AB2F-6845E14DFFC0}">
      <dsp:nvSpPr>
        <dsp:cNvPr id="0" name=""/>
        <dsp:cNvSpPr/>
      </dsp:nvSpPr>
      <dsp:spPr>
        <a:xfrm>
          <a:off x="2385298" y="4939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rgbClr val="993300"/>
        </a:solidFill>
        <a:ln w="19050">
          <a:solidFill>
            <a:srgbClr val="00477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385298" y="601156"/>
        <a:ext cx="320822" cy="321687"/>
      </dsp:txXfrm>
    </dsp:sp>
    <dsp:sp modelId="{B1D5D74D-3BAF-4468-9FB6-4F1BE00B898D}">
      <dsp:nvSpPr>
        <dsp:cNvPr id="0" name=""/>
        <dsp:cNvSpPr/>
      </dsp:nvSpPr>
      <dsp:spPr>
        <a:xfrm>
          <a:off x="3033861" y="11343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Information Security Program</a:t>
          </a:r>
        </a:p>
      </dsp:txBody>
      <dsp:txXfrm>
        <a:off x="3071853" y="151428"/>
        <a:ext cx="2085893" cy="1221142"/>
      </dsp:txXfrm>
    </dsp:sp>
    <dsp:sp modelId="{568F63F7-FE87-4D7D-AF24-DF152193F102}">
      <dsp:nvSpPr>
        <dsp:cNvPr id="0" name=""/>
        <dsp:cNvSpPr/>
      </dsp:nvSpPr>
      <dsp:spPr>
        <a:xfrm>
          <a:off x="5411926" y="4939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rgbClr val="993300"/>
        </a:solidFill>
        <a:ln w="19050">
          <a:solidFill>
            <a:srgbClr val="004778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5411926" y="601156"/>
        <a:ext cx="320822" cy="321687"/>
      </dsp:txXfrm>
    </dsp:sp>
    <dsp:sp modelId="{457E1723-E009-46AB-A4F4-026D5E46A531}">
      <dsp:nvSpPr>
        <dsp:cNvPr id="0" name=""/>
        <dsp:cNvSpPr/>
      </dsp:nvSpPr>
      <dsp:spPr>
        <a:xfrm>
          <a:off x="6060489" y="11343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Audit</a:t>
          </a:r>
        </a:p>
      </dsp:txBody>
      <dsp:txXfrm>
        <a:off x="6098481" y="151428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8D4E2-4AEB-479E-A6E7-9FD4AD72BB7B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583F9-D44F-48C9-B9D5-E8C4A5A2C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0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6CA4E-8F1C-4B77-A373-509F19CFEB5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9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6CA4E-8F1C-4B77-A373-509F19CFEB5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0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2468A0-F134-4CBD-8737-8506D0820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920" y="1774350"/>
            <a:ext cx="7726680" cy="39231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D14F73-57BD-48FB-9FE3-CFC600882E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584" y="3688024"/>
            <a:ext cx="11604831" cy="73977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DCD2E5-58A7-4714-984A-44B120DE83C0}"/>
              </a:ext>
            </a:extLst>
          </p:cNvPr>
          <p:cNvGrpSpPr/>
          <p:nvPr userDrawn="1"/>
        </p:nvGrpSpPr>
        <p:grpSpPr>
          <a:xfrm>
            <a:off x="1000326" y="4728835"/>
            <a:ext cx="10198244" cy="119982"/>
            <a:chOff x="3429000" y="6438896"/>
            <a:chExt cx="11590020" cy="865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B5BE31-5BCF-4D4B-BD22-2571FB8B6BE9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3551FC-B464-4F88-B7CF-170E8A0A1B36}"/>
                </a:ext>
              </a:extLst>
            </p:cNvPr>
            <p:cNvSpPr/>
            <p:nvPr/>
          </p:nvSpPr>
          <p:spPr>
            <a:xfrm>
              <a:off x="5747005" y="6438896"/>
              <a:ext cx="2318005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CB0E55-5836-4B65-A0BB-6C37EBC395F3}"/>
                </a:ext>
              </a:extLst>
            </p:cNvPr>
            <p:cNvSpPr/>
            <p:nvPr/>
          </p:nvSpPr>
          <p:spPr>
            <a:xfrm>
              <a:off x="8065008" y="6438901"/>
              <a:ext cx="2318005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F69349-C86C-48EE-B430-1DCA12D4C2C3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903F47-235E-4A8B-B542-37BB0AD10AF2}"/>
                </a:ext>
              </a:extLst>
            </p:cNvPr>
            <p:cNvSpPr/>
            <p:nvPr/>
          </p:nvSpPr>
          <p:spPr>
            <a:xfrm>
              <a:off x="12701016" y="6438900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162159B-2A65-4D57-A1A5-AB2841B0C1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3585" y="2552795"/>
            <a:ext cx="11604831" cy="739776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rgbClr val="5959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18C24F3-D57B-4DDC-ABF0-DA6428E15CE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00326" y="5337733"/>
            <a:ext cx="10198244" cy="73977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Presented by:</a:t>
            </a:r>
          </a:p>
          <a:p>
            <a:pPr lvl="0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6516BDF-0176-4878-8025-6CF60280E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671" y="505082"/>
            <a:ext cx="4274658" cy="14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1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FA49BD0-9B13-482B-A3E9-D3D14EB7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2" y="283856"/>
            <a:ext cx="9163292" cy="724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001B4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C098F1-7B19-463F-A930-A78D760EE36F}"/>
              </a:ext>
            </a:extLst>
          </p:cNvPr>
          <p:cNvCxnSpPr>
            <a:cxnSpLocks/>
          </p:cNvCxnSpPr>
          <p:nvPr userDrawn="1"/>
        </p:nvCxnSpPr>
        <p:spPr>
          <a:xfrm>
            <a:off x="743504" y="1127696"/>
            <a:ext cx="1070277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1175320-EB86-43EA-897A-245CD25FB8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67403" y="6356351"/>
            <a:ext cx="2911304" cy="365125"/>
          </a:xfrm>
        </p:spPr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369040-9036-45F3-A7BA-4D5AC6A7DD56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5B8D9C-86BF-48E3-BD92-988223D04FF3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4B615A-A193-4E80-8E8C-567B24AAEDFA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A04BE2-E129-44E5-87B2-314B76C1FB5B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F761E0-A8D2-4742-B195-3E91910E5DBC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641F36-4A65-4E01-8540-965BF3C007AA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62A144-6742-4BA2-AF9E-22DBF8D2EE97}"/>
              </a:ext>
            </a:extLst>
          </p:cNvPr>
          <p:cNvGrpSpPr/>
          <p:nvPr userDrawn="1"/>
        </p:nvGrpSpPr>
        <p:grpSpPr>
          <a:xfrm>
            <a:off x="544740" y="2674380"/>
            <a:ext cx="11197701" cy="3000705"/>
            <a:chOff x="3276600" y="3314700"/>
            <a:chExt cx="10058400" cy="485952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AA47949-8F32-45EE-A187-5DD172512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3276600" y="7585752"/>
              <a:ext cx="10058400" cy="58847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77A0638-B0BF-4F5A-B159-6BC726EA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3314700"/>
              <a:ext cx="10058400" cy="588475"/>
            </a:xfrm>
            <a:prstGeom prst="rect">
              <a:avLst/>
            </a:prstGeom>
          </p:spPr>
        </p:pic>
      </p:grpSp>
      <p:sp>
        <p:nvSpPr>
          <p:cNvPr id="28" name="Picture Placeholder 55">
            <a:extLst>
              <a:ext uri="{FF2B5EF4-FFF2-40B4-BE49-F238E27FC236}">
                <a16:creationId xmlns:a16="http://schemas.microsoft.com/office/drawing/2014/main" id="{28CE5F38-1400-452C-970E-B6F2E20C4B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2951" y="3022601"/>
            <a:ext cx="10515600" cy="2282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5292F3E-4B45-4B17-B506-7C313E4A5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952" y="1372893"/>
            <a:ext cx="10516153" cy="13963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D1EAF-F49E-4DE7-A2E8-AD84D52E4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138" y="334789"/>
            <a:ext cx="1198178" cy="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CDADEA6B-E75B-4D00-8DE5-B3D8583B40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91903B-B3EE-4DE6-AF65-315CCA8DDB93}"/>
              </a:ext>
            </a:extLst>
          </p:cNvPr>
          <p:cNvSpPr/>
          <p:nvPr userDrawn="1"/>
        </p:nvSpPr>
        <p:spPr>
          <a:xfrm>
            <a:off x="848193" y="551175"/>
            <a:ext cx="190288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0FE7E-3FB7-4C63-AF1E-A66D0231977A}"/>
              </a:ext>
            </a:extLst>
          </p:cNvPr>
          <p:cNvSpPr/>
          <p:nvPr userDrawn="1"/>
        </p:nvSpPr>
        <p:spPr>
          <a:xfrm>
            <a:off x="965719" y="663939"/>
            <a:ext cx="113706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7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E14DA6D-F4D2-4491-8075-66A7569EF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67403" y="6356351"/>
            <a:ext cx="2911304" cy="365125"/>
          </a:xfrm>
        </p:spPr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6FDAF6-E960-49A2-929A-20B081ECB17B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B45126-7065-43A8-8648-A965C747A562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246894-BB30-49EE-97C7-C45D02A37274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153761-FD8A-4137-AC76-85F5BB4B8730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5C6235-5B07-49FD-BD17-19720FB2CE3D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09A6C3-1A70-4E05-9B65-75381E9284A4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5CD5D23-C2C9-4DFC-96BB-919213842C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138" y="334789"/>
            <a:ext cx="1198178" cy="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4836DCFE-8400-4301-96FC-00D25EF69F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3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E14DA6D-F4D2-4491-8075-66A7569EF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67403" y="6356351"/>
            <a:ext cx="2911304" cy="365125"/>
          </a:xfrm>
        </p:spPr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6FDAF6-E960-49A2-929A-20B081ECB17B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B45126-7065-43A8-8648-A965C747A562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246894-BB30-49EE-97C7-C45D02A37274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153761-FD8A-4137-AC76-85F5BB4B8730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5C6235-5B07-49FD-BD17-19720FB2CE3D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09A6C3-1A70-4E05-9B65-75381E9284A4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0FADA6F1-6203-4802-BDF5-EBAA17B712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8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DE52724-6DBA-4A90-A5F8-C4431B6E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2" y="283856"/>
            <a:ext cx="9130996" cy="724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001B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471EAE-B755-429E-8793-356727864BF4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AD9C21-F17D-4829-85A5-EF7DB8B208BF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CDCBE8-B54D-4F1D-B222-8CF11E0CDD0C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E2D2FA-B07C-4BA6-BFBD-AAAA39C29587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9A8A4E-3196-48C5-A77F-94495B09AA85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AF6074-87CD-4037-ADD3-6434DD2A77F5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26E8CFBC-D641-4D24-9732-5719B74CB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55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889C56-2347-4DA7-A864-641726C46797}"/>
              </a:ext>
            </a:extLst>
          </p:cNvPr>
          <p:cNvCxnSpPr>
            <a:cxnSpLocks/>
          </p:cNvCxnSpPr>
          <p:nvPr userDrawn="1"/>
        </p:nvCxnSpPr>
        <p:spPr>
          <a:xfrm>
            <a:off x="743504" y="1014572"/>
            <a:ext cx="1070277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2106459-DEC9-4EBE-A138-124C11454D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138" y="334789"/>
            <a:ext cx="1198178" cy="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9BCE3BD6-8DD8-450A-8346-123B95F40A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C54239-1DFE-4BE1-ABAA-9410D420A77A}"/>
              </a:ext>
            </a:extLst>
          </p:cNvPr>
          <p:cNvSpPr/>
          <p:nvPr userDrawn="1"/>
        </p:nvSpPr>
        <p:spPr>
          <a:xfrm>
            <a:off x="848193" y="551175"/>
            <a:ext cx="190288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469B7-2AAB-4432-9B20-1A6A599E43AF}"/>
              </a:ext>
            </a:extLst>
          </p:cNvPr>
          <p:cNvSpPr/>
          <p:nvPr userDrawn="1"/>
        </p:nvSpPr>
        <p:spPr>
          <a:xfrm>
            <a:off x="965719" y="663939"/>
            <a:ext cx="113706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large body of water&#10;&#10;Description automatically generated">
            <a:extLst>
              <a:ext uri="{FF2B5EF4-FFF2-40B4-BE49-F238E27FC236}">
                <a16:creationId xmlns:a16="http://schemas.microsoft.com/office/drawing/2014/main" id="{862BDBA2-F6C9-43F8-8B0B-87FA1F32A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3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"/>
            <a:ext cx="12192000" cy="6001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468A0-F134-4CBD-8737-8506D08205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659" y="1802980"/>
            <a:ext cx="7726680" cy="392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89102-5F21-4A96-A2BA-CA3C741FF3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436" y="832869"/>
            <a:ext cx="3639128" cy="927236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D14F73-57BD-48FB-9FE3-CFC600882E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1219" y="3378954"/>
            <a:ext cx="11604831" cy="739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162159B-2A65-4D57-A1A5-AB2841B0C1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3585" y="2264121"/>
            <a:ext cx="11604831" cy="10284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rgbClr val="5959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B0555-27A0-47E3-BFBB-5C271521A577}"/>
              </a:ext>
            </a:extLst>
          </p:cNvPr>
          <p:cNvGrpSpPr/>
          <p:nvPr userDrawn="1"/>
        </p:nvGrpSpPr>
        <p:grpSpPr>
          <a:xfrm>
            <a:off x="0" y="6001415"/>
            <a:ext cx="12192000" cy="102481"/>
            <a:chOff x="3429000" y="6438796"/>
            <a:chExt cx="11590020" cy="8669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3F5A95-EF0D-4E31-AE8F-33A703ECD210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E6BEC1-2A7C-4AD5-B02B-A670D5C0853A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03F521-CCA2-491E-82EC-57F86A363C41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C5FA21-706A-4880-8561-C130AE2D55CA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F0CF1D-27A2-456E-8744-A221632AAC22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D0375C6-6A01-42C9-8E05-7FE5539F4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55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5FB1-CE9B-48D5-A6DC-EFDCC5FA52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0F275C46-6089-4CEC-95FE-09ADB2F6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911304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66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AB1A-E4FF-4C07-804D-4E097616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94" y="1165635"/>
            <a:ext cx="10965413" cy="49087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DE52724-6DBA-4A90-A5F8-C4431B6E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2" y="283856"/>
            <a:ext cx="9130996" cy="724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001B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56C58-2BD7-46FB-B3CC-5FD1C7FD9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70" y="365003"/>
            <a:ext cx="1527559" cy="3892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69FDF8-2CA3-494C-8AB1-CFC37D4AD3E2}"/>
              </a:ext>
            </a:extLst>
          </p:cNvPr>
          <p:cNvCxnSpPr>
            <a:cxnSpLocks/>
          </p:cNvCxnSpPr>
          <p:nvPr userDrawn="1"/>
        </p:nvCxnSpPr>
        <p:spPr>
          <a:xfrm>
            <a:off x="743504" y="1075940"/>
            <a:ext cx="10702773" cy="0"/>
          </a:xfrm>
          <a:prstGeom prst="line">
            <a:avLst/>
          </a:prstGeom>
          <a:ln w="19050">
            <a:solidFill>
              <a:srgbClr val="DCD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886E0-BB4C-4180-B29A-7264FB50552B}"/>
              </a:ext>
            </a:extLst>
          </p:cNvPr>
          <p:cNvSpPr/>
          <p:nvPr userDrawn="1"/>
        </p:nvSpPr>
        <p:spPr>
          <a:xfrm>
            <a:off x="793072" y="551175"/>
            <a:ext cx="253717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42AA26-46E3-4986-B270-B2AF4CF2E67B}"/>
              </a:ext>
            </a:extLst>
          </p:cNvPr>
          <p:cNvSpPr/>
          <p:nvPr userDrawn="1"/>
        </p:nvSpPr>
        <p:spPr>
          <a:xfrm>
            <a:off x="949773" y="663939"/>
            <a:ext cx="151608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471EAE-B755-429E-8793-356727864BF4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AD9C21-F17D-4829-85A5-EF7DB8B208BF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CDCBE8-B54D-4F1D-B222-8CF11E0CDD0C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E2D2FA-B07C-4BA6-BFBD-AAAA39C29587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9A8A4E-3196-48C5-A77F-94495B09AA85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AF6074-87CD-4037-ADD3-6434DD2A77F5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26E8CFBC-D641-4D24-9732-5719B74CB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55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5FB1-CE9B-48D5-A6DC-EFDCC5FA52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4DD2800A-2C53-4D43-A0CE-C3A28E8840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911304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14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AB1A-E4FF-4C07-804D-4E097616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94" y="1165635"/>
            <a:ext cx="10965413" cy="49087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DE52724-6DBA-4A90-A5F8-C4431B6E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2" y="283856"/>
            <a:ext cx="9130996" cy="724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001B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56C58-2BD7-46FB-B3CC-5FD1C7FD9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70" y="365003"/>
            <a:ext cx="1527559" cy="3892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69FDF8-2CA3-494C-8AB1-CFC37D4AD3E2}"/>
              </a:ext>
            </a:extLst>
          </p:cNvPr>
          <p:cNvCxnSpPr>
            <a:cxnSpLocks/>
          </p:cNvCxnSpPr>
          <p:nvPr userDrawn="1"/>
        </p:nvCxnSpPr>
        <p:spPr>
          <a:xfrm>
            <a:off x="743504" y="1075940"/>
            <a:ext cx="10702773" cy="0"/>
          </a:xfrm>
          <a:prstGeom prst="line">
            <a:avLst/>
          </a:prstGeom>
          <a:ln w="19050">
            <a:solidFill>
              <a:srgbClr val="DCD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886E0-BB4C-4180-B29A-7264FB50552B}"/>
              </a:ext>
            </a:extLst>
          </p:cNvPr>
          <p:cNvSpPr/>
          <p:nvPr userDrawn="1"/>
        </p:nvSpPr>
        <p:spPr>
          <a:xfrm>
            <a:off x="793072" y="551175"/>
            <a:ext cx="253717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42AA26-46E3-4986-B270-B2AF4CF2E67B}"/>
              </a:ext>
            </a:extLst>
          </p:cNvPr>
          <p:cNvSpPr/>
          <p:nvPr userDrawn="1"/>
        </p:nvSpPr>
        <p:spPr>
          <a:xfrm>
            <a:off x="949773" y="663939"/>
            <a:ext cx="151608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471EAE-B755-429E-8793-356727864BF4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AD9C21-F17D-4829-85A5-EF7DB8B208BF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CDCBE8-B54D-4F1D-B222-8CF11E0CDD0C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E2D2FA-B07C-4BA6-BFBD-AAAA39C29587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9A8A4E-3196-48C5-A77F-94495B09AA85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AF6074-87CD-4037-ADD3-6434DD2A77F5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26E8CFBC-D641-4D24-9732-5719B74CB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55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5FB1-CE9B-48D5-A6DC-EFDCC5FA52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4DD2800A-2C53-4D43-A0CE-C3A28E8840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911304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51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AB1A-E4FF-4C07-804D-4E097616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94" y="1165635"/>
            <a:ext cx="10965413" cy="490872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DE52724-6DBA-4A90-A5F8-C4431B6E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2" y="283856"/>
            <a:ext cx="9130996" cy="724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001B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56C58-2BD7-46FB-B3CC-5FD1C7FD9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70" y="365003"/>
            <a:ext cx="1527559" cy="3892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69FDF8-2CA3-494C-8AB1-CFC37D4AD3E2}"/>
              </a:ext>
            </a:extLst>
          </p:cNvPr>
          <p:cNvCxnSpPr>
            <a:cxnSpLocks/>
          </p:cNvCxnSpPr>
          <p:nvPr userDrawn="1"/>
        </p:nvCxnSpPr>
        <p:spPr>
          <a:xfrm>
            <a:off x="743504" y="1075940"/>
            <a:ext cx="10702773" cy="0"/>
          </a:xfrm>
          <a:prstGeom prst="line">
            <a:avLst/>
          </a:prstGeom>
          <a:ln w="19050">
            <a:solidFill>
              <a:srgbClr val="DCD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886E0-BB4C-4180-B29A-7264FB50552B}"/>
              </a:ext>
            </a:extLst>
          </p:cNvPr>
          <p:cNvSpPr/>
          <p:nvPr userDrawn="1"/>
        </p:nvSpPr>
        <p:spPr>
          <a:xfrm>
            <a:off x="793072" y="551175"/>
            <a:ext cx="253717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42AA26-46E3-4986-B270-B2AF4CF2E67B}"/>
              </a:ext>
            </a:extLst>
          </p:cNvPr>
          <p:cNvSpPr/>
          <p:nvPr userDrawn="1"/>
        </p:nvSpPr>
        <p:spPr>
          <a:xfrm>
            <a:off x="949773" y="663939"/>
            <a:ext cx="151608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471EAE-B755-429E-8793-356727864BF4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AD9C21-F17D-4829-85A5-EF7DB8B208BF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CDCBE8-B54D-4F1D-B222-8CF11E0CDD0C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E2D2FA-B07C-4BA6-BFBD-AAAA39C29587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9A8A4E-3196-48C5-A77F-94495B09AA85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AF6074-87CD-4037-ADD3-6434DD2A77F5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26E8CFBC-D641-4D24-9732-5719B74CB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55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5FB1-CE9B-48D5-A6DC-EFDCC5FA52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4DD2800A-2C53-4D43-A0CE-C3A28E8840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911304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431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large body of water&#10;&#10;Description automatically generated">
            <a:extLst>
              <a:ext uri="{FF2B5EF4-FFF2-40B4-BE49-F238E27FC236}">
                <a16:creationId xmlns:a16="http://schemas.microsoft.com/office/drawing/2014/main" id="{862BDBA2-F6C9-43F8-8B0B-87FA1F32A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3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"/>
            <a:ext cx="12192000" cy="600129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5039A4-34ED-4BE7-8576-7182A3EF7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D14F73-57BD-48FB-9FE3-CFC600882E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1219" y="3378954"/>
            <a:ext cx="11604831" cy="73977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162159B-2A65-4D57-A1A5-AB2841B0C1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3583" y="2210780"/>
            <a:ext cx="11604831" cy="739776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rgbClr val="5959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B0555-27A0-47E3-BFBB-5C271521A577}"/>
              </a:ext>
            </a:extLst>
          </p:cNvPr>
          <p:cNvGrpSpPr/>
          <p:nvPr userDrawn="1"/>
        </p:nvGrpSpPr>
        <p:grpSpPr>
          <a:xfrm>
            <a:off x="0" y="6001415"/>
            <a:ext cx="12192000" cy="102481"/>
            <a:chOff x="3429000" y="6438796"/>
            <a:chExt cx="11590020" cy="8669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3F5A95-EF0D-4E31-AE8F-33A703ECD210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E6BEC1-2A7C-4AD5-B02B-A670D5C0853A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03F521-CCA2-491E-82EC-57F86A363C41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C5FA21-706A-4880-8561-C130AE2D55CA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F0CF1D-27A2-456E-8744-A221632AAC22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04AFFDEC-A5A6-4C7E-AD03-E14E4CDD09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AEA506-A50E-49A7-9B6D-A085BBF19B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671" y="505082"/>
            <a:ext cx="4274658" cy="14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9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large body of water&#10;&#10;Description automatically generated">
            <a:extLst>
              <a:ext uri="{FF2B5EF4-FFF2-40B4-BE49-F238E27FC236}">
                <a16:creationId xmlns:a16="http://schemas.microsoft.com/office/drawing/2014/main" id="{862BDBA2-F6C9-43F8-8B0B-87FA1F32A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3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"/>
            <a:ext cx="12192000" cy="600129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5039A4-34ED-4BE7-8576-7182A3EF7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D14F73-57BD-48FB-9FE3-CFC600882E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1219" y="3378954"/>
            <a:ext cx="11604831" cy="73977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162159B-2A65-4D57-A1A5-AB2841B0C13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93583" y="2210780"/>
            <a:ext cx="11604831" cy="739776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rgbClr val="5959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B0555-27A0-47E3-BFBB-5C271521A577}"/>
              </a:ext>
            </a:extLst>
          </p:cNvPr>
          <p:cNvGrpSpPr/>
          <p:nvPr userDrawn="1"/>
        </p:nvGrpSpPr>
        <p:grpSpPr>
          <a:xfrm>
            <a:off x="0" y="6001415"/>
            <a:ext cx="12192000" cy="102481"/>
            <a:chOff x="3429000" y="6438796"/>
            <a:chExt cx="11590020" cy="8669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3F5A95-EF0D-4E31-AE8F-33A703ECD210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E6BEC1-2A7C-4AD5-B02B-A670D5C0853A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03F521-CCA2-491E-82EC-57F86A363C41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C5FA21-706A-4880-8561-C130AE2D55CA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F0CF1D-27A2-456E-8744-A221632AAC22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04AFFDEC-A5A6-4C7E-AD03-E14E4CDD09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7AEA506-A50E-49A7-9B6D-A085BBF19B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671" y="505082"/>
            <a:ext cx="4274658" cy="14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6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AB1A-E4FF-4C07-804D-4E097616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34" y="1104268"/>
            <a:ext cx="10394321" cy="49700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32E742-FE97-4B9C-8BF9-E6F230E6B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DE52724-6DBA-4A90-A5F8-C4431B6E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2" y="349846"/>
            <a:ext cx="9130996" cy="611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>
                <a:solidFill>
                  <a:srgbClr val="001B4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69FDF8-2CA3-494C-8AB1-CFC37D4AD3E2}"/>
              </a:ext>
            </a:extLst>
          </p:cNvPr>
          <p:cNvCxnSpPr>
            <a:cxnSpLocks/>
          </p:cNvCxnSpPr>
          <p:nvPr userDrawn="1"/>
        </p:nvCxnSpPr>
        <p:spPr>
          <a:xfrm>
            <a:off x="743504" y="1014572"/>
            <a:ext cx="1070277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471EAE-B755-429E-8793-356727864BF4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AD9C21-F17D-4829-85A5-EF7DB8B208BF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CDCBE8-B54D-4F1D-B222-8CF11E0CDD0C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E2D2FA-B07C-4BA6-BFBD-AAAA39C29587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9A8A4E-3196-48C5-A77F-94495B09AA85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AF6074-87CD-4037-ADD3-6434DD2A77F5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B2462CFE-6D22-4491-A900-52DB4292D0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138" y="334789"/>
            <a:ext cx="1198178" cy="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42FFF3CB-EE8A-48AF-B960-FE5677EE5D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934A1-BE8B-4845-B399-7DBBB77EDA31}"/>
              </a:ext>
            </a:extLst>
          </p:cNvPr>
          <p:cNvSpPr/>
          <p:nvPr userDrawn="1"/>
        </p:nvSpPr>
        <p:spPr>
          <a:xfrm>
            <a:off x="848193" y="551175"/>
            <a:ext cx="190288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BDBEB-D675-419E-92A5-834FC8F68D34}"/>
              </a:ext>
            </a:extLst>
          </p:cNvPr>
          <p:cNvSpPr/>
          <p:nvPr userDrawn="1"/>
        </p:nvSpPr>
        <p:spPr>
          <a:xfrm>
            <a:off x="965719" y="663939"/>
            <a:ext cx="113706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32E742-FE97-4B9C-8BF9-E6F230E6B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471EAE-B755-429E-8793-356727864BF4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AD9C21-F17D-4829-85A5-EF7DB8B208BF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CDCBE8-B54D-4F1D-B222-8CF11E0CDD0C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E2D2FA-B07C-4BA6-BFBD-AAAA39C29587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9A8A4E-3196-48C5-A77F-94495B09AA85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AF6074-87CD-4037-ADD3-6434DD2A77F5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F856E30-1AF5-449F-B23E-6A3D186E8B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071" y="1923388"/>
            <a:ext cx="2514285" cy="18936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Instructor Photo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7A273F-55B0-4DCE-A19C-2FBD190CA563}"/>
              </a:ext>
            </a:extLst>
          </p:cNvPr>
          <p:cNvGrpSpPr/>
          <p:nvPr userDrawn="1"/>
        </p:nvGrpSpPr>
        <p:grpSpPr>
          <a:xfrm>
            <a:off x="3515557" y="1625989"/>
            <a:ext cx="8440492" cy="4155555"/>
            <a:chOff x="2902876" y="1342817"/>
            <a:chExt cx="11172999" cy="82202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E08132E-1016-4407-9700-7DE8433A6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095254" y="5582481"/>
              <a:ext cx="7372767" cy="5884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5798D63-43C3-4D3C-BFFD-97BC6A39A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89270" y="4734963"/>
              <a:ext cx="7372767" cy="588475"/>
            </a:xfrm>
            <a:prstGeom prst="rect">
              <a:avLst/>
            </a:prstGeom>
          </p:spPr>
        </p:pic>
      </p:grp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BCDD5913-63A4-46FF-AAC1-29D044A0C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3939" y="1210530"/>
            <a:ext cx="6459984" cy="537369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09F2A9C-0ABB-472B-8AA5-70D2689A66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2354" y="1909229"/>
            <a:ext cx="7374388" cy="395668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Instructor Bio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E4070422-B3D3-4F80-BAAE-ABAFE699A3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751" y="3985906"/>
            <a:ext cx="2935816" cy="1880012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ü"/>
              <a:defRPr sz="1600"/>
            </a:lvl1pPr>
          </a:lstStyle>
          <a:p>
            <a:pPr lvl="0"/>
            <a:r>
              <a:rPr lang="en-US"/>
              <a:t>Instructor Quick Facts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5319F0-3D83-46F6-AB54-C3FACB2A470A}"/>
              </a:ext>
            </a:extLst>
          </p:cNvPr>
          <p:cNvCxnSpPr>
            <a:cxnSpLocks/>
          </p:cNvCxnSpPr>
          <p:nvPr userDrawn="1"/>
        </p:nvCxnSpPr>
        <p:spPr>
          <a:xfrm>
            <a:off x="743504" y="1134773"/>
            <a:ext cx="10702773" cy="0"/>
          </a:xfrm>
          <a:prstGeom prst="line">
            <a:avLst/>
          </a:prstGeom>
          <a:ln w="19050">
            <a:solidFill>
              <a:srgbClr val="DCD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B4C496F7-BE3E-4BB7-85E3-E17751F92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382" y="333211"/>
            <a:ext cx="8760860" cy="647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001B4C"/>
                </a:solidFill>
                <a:latin typeface="+mn-lt"/>
              </a:defRPr>
            </a:lvl1pPr>
          </a:lstStyle>
          <a:p>
            <a:r>
              <a:rPr lang="en-US" dirty="0"/>
              <a:t>Meet Your Instructor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CF75F-41F2-45FE-B376-75BDBD158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138" y="334789"/>
            <a:ext cx="1198178" cy="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oter Placeholder 6">
            <a:extLst>
              <a:ext uri="{FF2B5EF4-FFF2-40B4-BE49-F238E27FC236}">
                <a16:creationId xmlns:a16="http://schemas.microsoft.com/office/drawing/2014/main" id="{01B83774-A343-40E7-BDF2-EA5CE4047E5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ABC158-E3D4-47C5-9898-F2B95D49DEAC}"/>
              </a:ext>
            </a:extLst>
          </p:cNvPr>
          <p:cNvSpPr/>
          <p:nvPr userDrawn="1"/>
        </p:nvSpPr>
        <p:spPr>
          <a:xfrm>
            <a:off x="848193" y="551175"/>
            <a:ext cx="190288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DCE92-858E-45FC-9E4C-67B292B8B896}"/>
              </a:ext>
            </a:extLst>
          </p:cNvPr>
          <p:cNvSpPr/>
          <p:nvPr userDrawn="1"/>
        </p:nvSpPr>
        <p:spPr>
          <a:xfrm>
            <a:off x="965719" y="663939"/>
            <a:ext cx="113706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32E742-FE97-4B9C-8BF9-E6F230E6B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471EAE-B755-429E-8793-356727864BF4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AD9C21-F17D-4829-85A5-EF7DB8B208BF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CDCBE8-B54D-4F1D-B222-8CF11E0CDD0C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E2D2FA-B07C-4BA6-BFBD-AAAA39C29587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9A8A4E-3196-48C5-A77F-94495B09AA85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AF6074-87CD-4037-ADD3-6434DD2A77F5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EC13AE80-AA7B-4D64-A668-05956C02E8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70" y="1289058"/>
            <a:ext cx="3238740" cy="2238318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A122E6-A392-4420-9F78-973A53B2DBA9}"/>
              </a:ext>
            </a:extLst>
          </p:cNvPr>
          <p:cNvGrpSpPr/>
          <p:nvPr userDrawn="1"/>
        </p:nvGrpSpPr>
        <p:grpSpPr>
          <a:xfrm>
            <a:off x="3946050" y="1595640"/>
            <a:ext cx="7868477" cy="3973302"/>
            <a:chOff x="2203204" y="1282783"/>
            <a:chExt cx="11662905" cy="785976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91028B8-C028-4826-AB23-5752D81A0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9642001" y="4918415"/>
              <a:ext cx="7859740" cy="58847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97F2D0D-DEBC-491F-A15D-1C248E63C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386486" y="4964381"/>
              <a:ext cx="7767855" cy="588476"/>
            </a:xfrm>
            <a:prstGeom prst="rect">
              <a:avLst/>
            </a:prstGeom>
          </p:spPr>
        </p:pic>
      </p:grp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7F54E02E-17B2-4BF0-9E1F-05E850A651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2302" y="1289058"/>
            <a:ext cx="6156356" cy="443320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B11DB7-EB74-44D3-846F-3EB75C255215}"/>
              </a:ext>
            </a:extLst>
          </p:cNvPr>
          <p:cNvCxnSpPr>
            <a:cxnSpLocks/>
          </p:cNvCxnSpPr>
          <p:nvPr userDrawn="1"/>
        </p:nvCxnSpPr>
        <p:spPr>
          <a:xfrm>
            <a:off x="743504" y="1134773"/>
            <a:ext cx="10702773" cy="0"/>
          </a:xfrm>
          <a:prstGeom prst="line">
            <a:avLst/>
          </a:prstGeom>
          <a:ln w="19050">
            <a:solidFill>
              <a:srgbClr val="DCD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Placeholder 1">
            <a:extLst>
              <a:ext uri="{FF2B5EF4-FFF2-40B4-BE49-F238E27FC236}">
                <a16:creationId xmlns:a16="http://schemas.microsoft.com/office/drawing/2014/main" id="{71B28266-E7CD-4E2A-94E8-D2AAB919F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382" y="333211"/>
            <a:ext cx="8760860" cy="647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001B4C"/>
                </a:solidFill>
                <a:latin typeface="+mn-lt"/>
              </a:defRPr>
            </a:lvl1pPr>
          </a:lstStyle>
          <a:p>
            <a:r>
              <a:rPr lang="en-US" dirty="0"/>
              <a:t>Meet Your Instructor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716CC-521D-478F-B3F4-E6CE1B2119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138" y="334789"/>
            <a:ext cx="1198178" cy="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BCA2850-BC9F-437C-B644-86D74FC333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BB87C9-E456-4C22-9005-A86C8FAF7B54}"/>
              </a:ext>
            </a:extLst>
          </p:cNvPr>
          <p:cNvSpPr/>
          <p:nvPr userDrawn="1"/>
        </p:nvSpPr>
        <p:spPr>
          <a:xfrm>
            <a:off x="848193" y="551175"/>
            <a:ext cx="190288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B4674-6404-4ACD-A85D-13E7DC6837E4}"/>
              </a:ext>
            </a:extLst>
          </p:cNvPr>
          <p:cNvSpPr/>
          <p:nvPr userDrawn="1"/>
        </p:nvSpPr>
        <p:spPr>
          <a:xfrm>
            <a:off x="965719" y="663939"/>
            <a:ext cx="113706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0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CDD86-1CF7-4923-9704-4D4329235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293" y="1253331"/>
            <a:ext cx="5286411" cy="4689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CB223-4814-46D6-BCF3-E4552C9F8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299" y="1253331"/>
            <a:ext cx="5286408" cy="46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D97AB96-F27D-4227-A228-C1CB0D17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2" y="283856"/>
            <a:ext cx="9163292" cy="724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001B4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D0B837-4A9E-4CFE-9E1B-74F386532D03}"/>
              </a:ext>
            </a:extLst>
          </p:cNvPr>
          <p:cNvCxnSpPr>
            <a:cxnSpLocks/>
          </p:cNvCxnSpPr>
          <p:nvPr userDrawn="1"/>
        </p:nvCxnSpPr>
        <p:spPr>
          <a:xfrm>
            <a:off x="743504" y="1127696"/>
            <a:ext cx="1070277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B6971204-B685-48BF-BCC5-5AF98C21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67403" y="6356351"/>
            <a:ext cx="2911304" cy="365125"/>
          </a:xfrm>
        </p:spPr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DB86A5-2F84-414F-BB3F-19A3584EF4D9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05BF89-AE50-4303-9B37-0EC5C4BA7C86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3DA06B-CBE9-49A7-A714-A4B25484F7F0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8315F5-6E43-4763-8C60-101890169CB6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FEE0EA0-1ADF-4FF6-AE53-9E33FC83C0FB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364DB9-0DC9-4E87-AD5D-7D75B49DB7FF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ABDB5F32-78A8-4B72-8C48-F1C47D5D72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138" y="334789"/>
            <a:ext cx="1198178" cy="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804EB6D9-BEC9-4B95-A917-513E8D6745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3EA37F-9926-41ED-B717-1AB10880BD39}"/>
              </a:ext>
            </a:extLst>
          </p:cNvPr>
          <p:cNvSpPr/>
          <p:nvPr userDrawn="1"/>
        </p:nvSpPr>
        <p:spPr>
          <a:xfrm>
            <a:off x="848193" y="551175"/>
            <a:ext cx="190288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39E2E-D5F7-49A7-95C6-03EB356A2459}"/>
              </a:ext>
            </a:extLst>
          </p:cNvPr>
          <p:cNvSpPr/>
          <p:nvPr userDrawn="1"/>
        </p:nvSpPr>
        <p:spPr>
          <a:xfrm>
            <a:off x="965719" y="663939"/>
            <a:ext cx="113706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CDD86-1CF7-4923-9704-4D4329235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293" y="2025745"/>
            <a:ext cx="5286411" cy="3917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CB223-4814-46D6-BCF3-E4552C9F8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299" y="2008472"/>
            <a:ext cx="5286408" cy="3934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D97AB96-F27D-4227-A228-C1CB0D17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2" y="283856"/>
            <a:ext cx="9163292" cy="724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001B4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D0B837-4A9E-4CFE-9E1B-74F386532D03}"/>
              </a:ext>
            </a:extLst>
          </p:cNvPr>
          <p:cNvCxnSpPr>
            <a:cxnSpLocks/>
          </p:cNvCxnSpPr>
          <p:nvPr userDrawn="1"/>
        </p:nvCxnSpPr>
        <p:spPr>
          <a:xfrm>
            <a:off x="743504" y="1127696"/>
            <a:ext cx="1070277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B6971204-B685-48BF-BCC5-5AF98C21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67403" y="6356351"/>
            <a:ext cx="2911304" cy="365125"/>
          </a:xfrm>
        </p:spPr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DB86A5-2F84-414F-BB3F-19A3584EF4D9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05BF89-AE50-4303-9B37-0EC5C4BA7C86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3DA06B-CBE9-49A7-A714-A4B25484F7F0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8315F5-6E43-4763-8C60-101890169CB6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FEE0EA0-1ADF-4FF6-AE53-9E33FC83C0FB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364DB9-0DC9-4E87-AD5D-7D75B49DB7FF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D20FF9-DC32-48A4-904A-3BE8E4BCA54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3294" y="1184560"/>
            <a:ext cx="52864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6A340CD-80E7-4332-8B1E-671CF62943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92297" y="1184437"/>
            <a:ext cx="52864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781D736-0A1B-4D08-886B-662168BCE4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138" y="334789"/>
            <a:ext cx="1198178" cy="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19FB2CAC-99EF-4F16-B3FB-88A32FD524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B60A3-DCD2-4BF4-A07A-DA27FC6B339D}"/>
              </a:ext>
            </a:extLst>
          </p:cNvPr>
          <p:cNvSpPr/>
          <p:nvPr userDrawn="1"/>
        </p:nvSpPr>
        <p:spPr>
          <a:xfrm>
            <a:off x="848193" y="551175"/>
            <a:ext cx="190288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2660A-7D28-4E59-A3A1-7E17C98168FF}"/>
              </a:ext>
            </a:extLst>
          </p:cNvPr>
          <p:cNvSpPr/>
          <p:nvPr userDrawn="1"/>
        </p:nvSpPr>
        <p:spPr>
          <a:xfrm>
            <a:off x="965719" y="663939"/>
            <a:ext cx="113706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FA49BD0-9B13-482B-A3E9-D3D14EB7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2" y="283856"/>
            <a:ext cx="9163292" cy="724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001B4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C098F1-7B19-463F-A930-A78D760EE36F}"/>
              </a:ext>
            </a:extLst>
          </p:cNvPr>
          <p:cNvCxnSpPr>
            <a:cxnSpLocks/>
          </p:cNvCxnSpPr>
          <p:nvPr userDrawn="1"/>
        </p:nvCxnSpPr>
        <p:spPr>
          <a:xfrm>
            <a:off x="743504" y="1127696"/>
            <a:ext cx="1070277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1175320-EB86-43EA-897A-245CD25FB8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67403" y="6356351"/>
            <a:ext cx="2911304" cy="365125"/>
          </a:xfrm>
        </p:spPr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369040-9036-45F3-A7BA-4D5AC6A7DD56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5B8D9C-86BF-48E3-BD92-988223D04FF3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4B615A-A193-4E80-8E8C-567B24AAEDFA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A04BE2-E129-44E5-87B2-314B76C1FB5B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F761E0-A8D2-4742-B195-3E91910E5DBC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641F36-4A65-4E01-8540-965BF3C007AA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4F0BE6D-83E5-4DC5-ACBA-69D4C3293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445043" y="2360051"/>
            <a:ext cx="2514908" cy="4674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DA80D6-47AA-4061-8D6A-3841ABE6B5AD}"/>
              </a:ext>
            </a:extLst>
          </p:cNvPr>
          <p:cNvSpPr/>
          <p:nvPr userDrawn="1"/>
        </p:nvSpPr>
        <p:spPr>
          <a:xfrm>
            <a:off x="5911496" y="1564781"/>
            <a:ext cx="5534781" cy="21861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C2A037-CBAD-47FC-8A3C-4340253839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05608" y="3853465"/>
            <a:ext cx="5222721" cy="350609"/>
          </a:xfrm>
          <a:prstGeom prst="rect">
            <a:avLst/>
          </a:prstGeom>
        </p:spPr>
      </p:pic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E0A874D4-A6E0-400A-AEA9-2634D5805D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8328" y="1642931"/>
            <a:ext cx="5130776" cy="21080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/>
            </a:lvl1pPr>
            <a:lvl2pPr>
              <a:defRPr sz="1800"/>
            </a:lvl2pPr>
          </a:lstStyle>
          <a:p>
            <a:pPr marL="0" indent="0">
              <a:buNone/>
            </a:pPr>
            <a:r>
              <a:rPr lang="en-US"/>
              <a:t>Name</a:t>
            </a:r>
          </a:p>
          <a:p>
            <a:pPr lvl="1"/>
            <a:r>
              <a:rPr lang="en-US"/>
              <a:t>Email</a:t>
            </a:r>
          </a:p>
          <a:p>
            <a:pPr lvl="1"/>
            <a:r>
              <a:rPr lang="en-US"/>
              <a:t>Phone</a:t>
            </a:r>
          </a:p>
          <a:p>
            <a:pPr marL="0" indent="0">
              <a:buNone/>
            </a:pPr>
            <a:r>
              <a:rPr lang="en-US"/>
              <a:t>SBS Institute</a:t>
            </a:r>
          </a:p>
          <a:p>
            <a:pPr lvl="1"/>
            <a:r>
              <a:rPr lang="en-US"/>
              <a:t>sbsinstitute@sbscyber.com</a:t>
            </a:r>
          </a:p>
          <a:p>
            <a:pPr lvl="1"/>
            <a:r>
              <a:rPr lang="en-US"/>
              <a:t>605-269-0909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69FAA081-F98F-4CEF-92C2-3B39B319F8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6150" y="4596019"/>
            <a:ext cx="10425793" cy="61905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 i="1"/>
              <a:t>The SBS Institute is the educational division of SBS CyberSecurity. For more cybersecurity news, updates, webinars, and education, visit www.sbscyber.com.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EB6022-F622-4567-97A6-365E5287C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57" y="1855868"/>
            <a:ext cx="4084932" cy="1260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045CC1-2153-430D-A3BC-721AC90424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138" y="334789"/>
            <a:ext cx="1198178" cy="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A1129560-CAC7-4396-A696-522F9FD1DD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214503-2C99-4489-8798-4059D20CFD60}"/>
              </a:ext>
            </a:extLst>
          </p:cNvPr>
          <p:cNvSpPr/>
          <p:nvPr userDrawn="1"/>
        </p:nvSpPr>
        <p:spPr>
          <a:xfrm>
            <a:off x="848193" y="551175"/>
            <a:ext cx="190288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A1517-E40A-47BA-BF3B-CE8CCB8AD709}"/>
              </a:ext>
            </a:extLst>
          </p:cNvPr>
          <p:cNvSpPr/>
          <p:nvPr userDrawn="1"/>
        </p:nvSpPr>
        <p:spPr>
          <a:xfrm>
            <a:off x="965719" y="663939"/>
            <a:ext cx="113706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FA49BD0-9B13-482B-A3E9-D3D14EB7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82" y="283856"/>
            <a:ext cx="9163292" cy="724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001B4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C098F1-7B19-463F-A930-A78D760EE36F}"/>
              </a:ext>
            </a:extLst>
          </p:cNvPr>
          <p:cNvCxnSpPr>
            <a:cxnSpLocks/>
          </p:cNvCxnSpPr>
          <p:nvPr userDrawn="1"/>
        </p:nvCxnSpPr>
        <p:spPr>
          <a:xfrm>
            <a:off x="743504" y="1127696"/>
            <a:ext cx="10702773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1175320-EB86-43EA-897A-245CD25FB8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67403" y="6356351"/>
            <a:ext cx="2911304" cy="365125"/>
          </a:xfrm>
        </p:spPr>
        <p:txBody>
          <a:bodyPr/>
          <a:lstStyle/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369040-9036-45F3-A7BA-4D5AC6A7DD56}"/>
              </a:ext>
            </a:extLst>
          </p:cNvPr>
          <p:cNvGrpSpPr/>
          <p:nvPr userDrawn="1"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5B8D9C-86BF-48E3-BD92-988223D04FF3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4B615A-A193-4E80-8E8C-567B24AAEDFA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A04BE2-E129-44E5-87B2-314B76C1FB5B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F761E0-A8D2-4742-B195-3E91910E5DBC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641F36-4A65-4E01-8540-965BF3C007AA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1A2DAD-BAAD-4A9E-B189-CAF464AED7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440" y="1588794"/>
            <a:ext cx="4789056" cy="21286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0676FB-BF0E-40E5-8B18-B7ED262452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64349" y="2479355"/>
            <a:ext cx="2753516" cy="46747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810735C-B035-4417-8EDE-99954EC5DF90}"/>
              </a:ext>
            </a:extLst>
          </p:cNvPr>
          <p:cNvSpPr/>
          <p:nvPr userDrawn="1"/>
        </p:nvSpPr>
        <p:spPr>
          <a:xfrm>
            <a:off x="5911496" y="1564781"/>
            <a:ext cx="5534781" cy="21861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lang="en-US" sz="1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82EE4FF-ACE7-4932-AE6B-B2568A31A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05608" y="3853465"/>
            <a:ext cx="5222721" cy="350609"/>
          </a:xfrm>
          <a:prstGeom prst="rect">
            <a:avLst/>
          </a:prstGeom>
        </p:spPr>
      </p:pic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84E5DA61-BABC-4B92-B932-5706F5782F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8328" y="1728415"/>
            <a:ext cx="5130776" cy="187247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1505FEA9-21B1-4DE9-A6D1-E43AFD9A3C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150" y="4204074"/>
            <a:ext cx="10425793" cy="15447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588F1-399C-44AC-9985-E8B9E30DBC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138" y="334789"/>
            <a:ext cx="1198178" cy="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748EDD10-5A7D-4693-8E9C-D26C1106C8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0EFD68-448E-420C-900E-024B07589A33}"/>
              </a:ext>
            </a:extLst>
          </p:cNvPr>
          <p:cNvSpPr/>
          <p:nvPr userDrawn="1"/>
        </p:nvSpPr>
        <p:spPr>
          <a:xfrm>
            <a:off x="848193" y="551175"/>
            <a:ext cx="190288" cy="190288"/>
          </a:xfrm>
          <a:prstGeom prst="rect">
            <a:avLst/>
          </a:prstGeom>
          <a:solidFill>
            <a:srgbClr val="001B4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31014-19E3-4C89-9750-A350F2DDD943}"/>
              </a:ext>
            </a:extLst>
          </p:cNvPr>
          <p:cNvSpPr/>
          <p:nvPr userDrawn="1"/>
        </p:nvSpPr>
        <p:spPr>
          <a:xfrm>
            <a:off x="965719" y="663939"/>
            <a:ext cx="113706" cy="113706"/>
          </a:xfrm>
          <a:prstGeom prst="rect">
            <a:avLst/>
          </a:prstGeom>
          <a:solidFill>
            <a:srgbClr val="ACD5F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1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77677-15E1-4906-B2DD-D56EE918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94" y="365126"/>
            <a:ext cx="10965413" cy="815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2D2D0-257E-49AC-97EB-999468D47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294" y="1440874"/>
            <a:ext cx="10965413" cy="4736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C7EB7-1326-4D52-9E0A-8615F4F94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403" y="6356351"/>
            <a:ext cx="2911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9DB9-1808-4E6E-AAD3-6EEA19DDAA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F84A091A-C219-4BF2-A8A2-E797E813A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95" y="6356351"/>
            <a:ext cx="2438400" cy="365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SBS CyberSecurity, LLC www.sbscyber.com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0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86" r:id="rId5"/>
    <p:sldLayoutId id="2147483676" r:id="rId6"/>
    <p:sldLayoutId id="2147483687" r:id="rId7"/>
    <p:sldLayoutId id="2147483678" r:id="rId8"/>
    <p:sldLayoutId id="2147483688" r:id="rId9"/>
    <p:sldLayoutId id="2147483689" r:id="rId10"/>
    <p:sldLayoutId id="2147483679" r:id="rId11"/>
    <p:sldLayoutId id="2147483690" r:id="rId12"/>
    <p:sldLayoutId id="2147483691" r:id="rId13"/>
    <p:sldLayoutId id="2147483704" r:id="rId14"/>
    <p:sldLayoutId id="2147483705" r:id="rId15"/>
    <p:sldLayoutId id="2147483706" r:id="rId16"/>
    <p:sldLayoutId id="2147483707" r:id="rId17"/>
    <p:sldLayoutId id="2147483800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1B4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515938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74295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968375" indent="-2349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1203325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security/blog/2020/04/28/ransomware-groups-continue-to-target-healthcare-critical-services-heres-how-to-reduce-risk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trast.com/2019/12/the-25-worst-passwords-used-in-2019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lfire.com/The-Coalfire-Blog/March-2019/High-Power-Hash-Cracking-with-NPK" TargetMode="External"/><Relationship Id="rId2" Type="http://schemas.openxmlformats.org/officeDocument/2006/relationships/hyperlink" Target="https://hackernoon.com/20-hours-18-and-11-million-passwords-cracked-c4513f61fdb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ages.nist.gov/800-63-3/sp800-63b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immuniweb.com/radar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msrc.microsoft.com/en-US/security-guidance/advisory/CVE-2019-0708" TargetMode="External"/><Relationship Id="rId7" Type="http://schemas.openxmlformats.org/officeDocument/2006/relationships/hyperlink" Target="https://cve.mitre.org/cgi-bin/cvename.cgi?name=CVE-2012-0158" TargetMode="External"/><Relationship Id="rId2" Type="http://schemas.openxmlformats.org/officeDocument/2006/relationships/hyperlink" Target="https://cve.mitre.org/cgi-bin/cvename.cgi?name=CVE-2020-147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ve.mitre.org/cgi-bin/cvename.cgi?name=CVE-2017-11882" TargetMode="External"/><Relationship Id="rId5" Type="http://schemas.openxmlformats.org/officeDocument/2006/relationships/hyperlink" Target="https://cve.mitre.org/cgi-bin/cvename.cgi?name=2018-4878" TargetMode="External"/><Relationship Id="rId4" Type="http://schemas.openxmlformats.org/officeDocument/2006/relationships/hyperlink" Target="https://cve.mitre.org/cgi-bin/cvename.cgi?name=CVE-2018-817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id-ransomware.malwarehunterteam.com/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1.sbscyber.com/incident-response/" TargetMode="External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hyperlink" Target="https://info1.sbscyber.com/emergency-preparedness-scenarios/" TargetMode="External"/><Relationship Id="rId4" Type="http://schemas.openxmlformats.org/officeDocument/2006/relationships/hyperlink" Target="https://info1.sbscyber.com/defense-checklist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protectmybank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29727"/>
            <a:ext cx="12192000" cy="162827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</a:schemeClr>
              </a:gs>
              <a:gs pos="99000">
                <a:srgbClr val="7310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7573" y="5695358"/>
            <a:ext cx="7836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 Cyber Attacks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76C93-B2E1-4AD4-8963-4736C318F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7195"/>
            <a:ext cx="12192000" cy="54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3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449B2-563D-4B6B-933D-CC7208BB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Phishing</a:t>
            </a:r>
          </a:p>
        </p:txBody>
      </p:sp>
      <p:pic>
        <p:nvPicPr>
          <p:cNvPr id="6" name="Content Placeholder 1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AB58951-A987-4DCC-874B-5BD89556D6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25725" y="1191653"/>
            <a:ext cx="6940550" cy="48275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AF3EA-3193-4017-AA1F-957671573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A2CE2-0B87-40EE-962D-9D1FBA15E184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449B2-563D-4B6B-933D-CC7208BB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Phishing</a:t>
            </a:r>
          </a:p>
        </p:txBody>
      </p:sp>
      <p:pic>
        <p:nvPicPr>
          <p:cNvPr id="4098" name="Picture 2" descr="INFOSEC UPDATE: STIMULUS SCAMS |">
            <a:extLst>
              <a:ext uri="{FF2B5EF4-FFF2-40B4-BE49-F238E27FC236}">
                <a16:creationId xmlns:a16="http://schemas.microsoft.com/office/drawing/2014/main" id="{950EE1AE-2670-4DAA-91D3-12E4A6C1E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6199" y="1246613"/>
            <a:ext cx="4762500" cy="369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G - IRS Phone and Email Tax Scams">
            <a:extLst>
              <a:ext uri="{FF2B5EF4-FFF2-40B4-BE49-F238E27FC236}">
                <a16:creationId xmlns:a16="http://schemas.microsoft.com/office/drawing/2014/main" id="{B36E9B58-3184-4878-9069-EEE591ACC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433" y="2287182"/>
            <a:ext cx="4585850" cy="369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B0E30-B7A6-48EB-9866-ED3373475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89C813-4CA9-4DE3-A8D0-BD9194B4ABAA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1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7E7EF4-DFF8-4D8A-937C-481310F3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820" y="1104268"/>
            <a:ext cx="5899755" cy="497009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3200" dirty="0"/>
              <a:t>USE YOUR </a:t>
            </a:r>
            <a:r>
              <a:rPr lang="en-US" sz="3200" b="1" dirty="0">
                <a:solidFill>
                  <a:srgbClr val="C00000"/>
                </a:solidFill>
              </a:rPr>
              <a:t>SECURITY SPIDER SENSE</a:t>
            </a:r>
            <a:r>
              <a:rPr lang="en-US" sz="3200" dirty="0"/>
              <a:t>!​</a:t>
            </a:r>
          </a:p>
          <a:p>
            <a:pPr fontAlgn="base"/>
            <a:r>
              <a:rPr lang="en-US" sz="3200" dirty="0"/>
              <a:t>ALWAYS validate requests for information if you’re not </a:t>
            </a:r>
            <a:r>
              <a:rPr lang="en-US" sz="3200" b="1" dirty="0">
                <a:solidFill>
                  <a:srgbClr val="002060"/>
                </a:solidFill>
              </a:rPr>
              <a:t>100000% </a:t>
            </a:r>
            <a:r>
              <a:rPr lang="en-US" sz="3200" dirty="0"/>
              <a:t>sure​</a:t>
            </a:r>
          </a:p>
          <a:p>
            <a:pPr lvl="1" fontAlgn="base"/>
            <a:r>
              <a:rPr lang="en-US" sz="2800" dirty="0"/>
              <a:t>Call a number YOU know</a:t>
            </a:r>
          </a:p>
          <a:p>
            <a:pPr lvl="1" fontAlgn="base"/>
            <a:r>
              <a:rPr lang="en-US" sz="2800" dirty="0"/>
              <a:t>Google it…</a:t>
            </a:r>
          </a:p>
          <a:p>
            <a:pPr fontAlgn="base"/>
            <a:r>
              <a:rPr lang="en-US" sz="3200" b="1" dirty="0"/>
              <a:t>ALWAYS ASK QUESTIONS!​</a:t>
            </a:r>
          </a:p>
          <a:p>
            <a:pPr lvl="1" fontAlgn="base"/>
            <a:r>
              <a:rPr lang="en-US" sz="2800" dirty="0"/>
              <a:t>Is this who I think it is FOR SURE?​</a:t>
            </a:r>
          </a:p>
          <a:p>
            <a:pPr lvl="1" fontAlgn="base"/>
            <a:r>
              <a:rPr lang="en-US" sz="2800" dirty="0"/>
              <a:t>Did someone mention this to me personally, ​or was it discussed at a staff meeting?​</a:t>
            </a:r>
          </a:p>
          <a:p>
            <a:pPr lvl="1" fontAlgn="base"/>
            <a:r>
              <a:rPr lang="en-US" sz="2800" dirty="0"/>
              <a:t>Is this the FIRST I’m hearing about this?​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06806F-CD78-48B2-B5D7-F0E5AA4F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Social Engineering Best Practices​</a:t>
            </a:r>
          </a:p>
        </p:txBody>
      </p:sp>
      <p:pic>
        <p:nvPicPr>
          <p:cNvPr id="25606" name="Picture 6" descr="Why is My Spidey Sense Tingling? | motto.media">
            <a:extLst>
              <a:ext uri="{FF2B5EF4-FFF2-40B4-BE49-F238E27FC236}">
                <a16:creationId xmlns:a16="http://schemas.microsoft.com/office/drawing/2014/main" id="{A1182F75-79E5-4317-B787-DDB772CF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185" y="1093941"/>
            <a:ext cx="3205424" cy="50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8A9E18-E644-4765-80C9-2C3B9613EA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28920" y="3422604"/>
            <a:ext cx="3727114" cy="333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E62B9-F664-4E1C-AA99-E8EAE571BD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9024981" y="3650522"/>
            <a:ext cx="4546091" cy="46683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AB037E-DD12-4D88-9797-3FA700570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3A7E6B-2E8A-4AAD-BB2A-C340A0ACBE97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4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AE6049-C7E5-4C9C-B8E6-983FDBF13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MAJOR increase in ransomware attacks in 2019 – </a:t>
            </a:r>
            <a:r>
              <a:rPr lang="en-US" sz="3200" b="1" dirty="0"/>
              <a:t>118% year-over-year</a:t>
            </a:r>
          </a:p>
          <a:p>
            <a:r>
              <a:rPr lang="en-US" sz="3200" dirty="0"/>
              <a:t>Insurance companies paying the ransom = higher ransoms; upwards of MILLIONS of dollars</a:t>
            </a:r>
          </a:p>
          <a:p>
            <a:pPr marL="517525" lvl="1"/>
            <a:r>
              <a:rPr lang="en-US" sz="2800" b="1" dirty="0">
                <a:solidFill>
                  <a:srgbClr val="8C2A2B"/>
                </a:solidFill>
              </a:rPr>
              <a:t>Average Ransom Payout - $178,254 as of Q2 2020</a:t>
            </a:r>
            <a:r>
              <a:rPr lang="en-US" sz="2800" dirty="0"/>
              <a:t> (up 60% from Q1 2020)</a:t>
            </a:r>
          </a:p>
          <a:p>
            <a:r>
              <a:rPr lang="en-US" sz="3200" dirty="0"/>
              <a:t>Healthcare, government, transportation, and MSPs all being actively targeted</a:t>
            </a:r>
          </a:p>
          <a:p>
            <a:r>
              <a:rPr lang="en-US" sz="3200" b="1" dirty="0"/>
              <a:t>Hackers often getting in via vulnerable RDP and say undetected for months before launching a carefully crafted attack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B3E149-CD1D-4488-AF66-DD871B59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Ransomware Rising</a:t>
            </a:r>
          </a:p>
        </p:txBody>
      </p:sp>
      <p:pic>
        <p:nvPicPr>
          <p:cNvPr id="3" name="Picture 4" descr="Red poll topic icon - Free red forum icons">
            <a:extLst>
              <a:ext uri="{FF2B5EF4-FFF2-40B4-BE49-F238E27FC236}">
                <a16:creationId xmlns:a16="http://schemas.microsoft.com/office/drawing/2014/main" id="{56776215-69D5-434D-99E1-F3AB3A4F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659301" y="178594"/>
            <a:ext cx="724926" cy="7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90043-8DF5-4840-85FF-62C41822E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A55EB0-CC7A-4BD0-9F66-DD243748FE8A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1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B3E149-CD1D-4488-AF66-DD871B59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Rising</a:t>
            </a:r>
          </a:p>
        </p:txBody>
      </p:sp>
      <p:pic>
        <p:nvPicPr>
          <p:cNvPr id="1026" name="Picture 2" descr="Average Ransom Payment Line Chart">
            <a:extLst>
              <a:ext uri="{FF2B5EF4-FFF2-40B4-BE49-F238E27FC236}">
                <a16:creationId xmlns:a16="http://schemas.microsoft.com/office/drawing/2014/main" id="{12EE54C6-0A94-4F79-A454-3BF4F554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64" y="1212413"/>
            <a:ext cx="7896273" cy="4840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DACBBA-241F-4330-A244-8E61E3501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F24F1-4AC8-4FDA-8E57-F59A857B2A6B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7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8B93DD-81CD-458D-A3D8-BAE37169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Trends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CC0D80-A545-4991-B72D-E5E643DB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33" y="1624738"/>
            <a:ext cx="10041533" cy="409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BE48-D2E8-49C4-B5CF-B53688C73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48D20-02AE-4D46-B1E8-FC79F86D9200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7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23574-6EF8-44FE-9C42-C9D1FCC48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34" y="1104269"/>
            <a:ext cx="5531567" cy="2308924"/>
          </a:xfrm>
        </p:spPr>
        <p:txBody>
          <a:bodyPr>
            <a:normAutofit/>
          </a:bodyPr>
          <a:lstStyle/>
          <a:p>
            <a:r>
              <a:rPr lang="en-US" sz="2400" dirty="0"/>
              <a:t>Average Company size of ransomware victims: </a:t>
            </a:r>
          </a:p>
          <a:p>
            <a:pPr lvl="1"/>
            <a:r>
              <a:rPr lang="en-US" sz="2000" b="1" dirty="0">
                <a:solidFill>
                  <a:srgbClr val="8C2A2B"/>
                </a:solidFill>
              </a:rPr>
              <a:t>625 employees</a:t>
            </a:r>
          </a:p>
          <a:p>
            <a:r>
              <a:rPr lang="en-US" sz="2400" dirty="0"/>
              <a:t>MEDIAN Company size of ransomware victims: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62 employees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D28EA-4FB2-4EEA-A03B-E9FC8B6A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Trends</a:t>
            </a:r>
          </a:p>
        </p:txBody>
      </p:sp>
      <p:pic>
        <p:nvPicPr>
          <p:cNvPr id="6146" name="Picture 2" descr="Ransomware': A Growing Threat To Your Practice - Open Dental Blog">
            <a:extLst>
              <a:ext uri="{FF2B5EF4-FFF2-40B4-BE49-F238E27FC236}">
                <a16:creationId xmlns:a16="http://schemas.microsoft.com/office/drawing/2014/main" id="{42C396DD-0F7F-4C07-9123-4734F93E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9154450" cy="26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ansomware Gangs' Ruthlessness Leads to Bigger Profits">
            <a:extLst>
              <a:ext uri="{FF2B5EF4-FFF2-40B4-BE49-F238E27FC236}">
                <a16:creationId xmlns:a16="http://schemas.microsoft.com/office/drawing/2014/main" id="{8E0B3149-F501-47EC-B6FE-57E6504F0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8426" y="1120078"/>
            <a:ext cx="3969099" cy="23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75DCB6-4C32-4773-B0F2-595EE769C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642997-E08F-41F9-AF77-E2B0A6CAC5C4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9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B3E149-CD1D-4488-AF66-DD871B59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Trends</a:t>
            </a:r>
          </a:p>
        </p:txBody>
      </p:sp>
      <p:pic>
        <p:nvPicPr>
          <p:cNvPr id="1028" name="Picture 4" descr="Attack Vector by Company Size">
            <a:extLst>
              <a:ext uri="{FF2B5EF4-FFF2-40B4-BE49-F238E27FC236}">
                <a16:creationId xmlns:a16="http://schemas.microsoft.com/office/drawing/2014/main" id="{24FB120F-D0C9-449A-BEF4-9B0170906D7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25" y="1140250"/>
            <a:ext cx="7143750" cy="488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4C88E-3DF6-4D3C-BA41-ED72B00EC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AEEC7-10D9-4A4F-8B4F-DC4099561C44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77040C-1B1E-45AA-9913-B26B1F6B3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 of ATP Groups</a:t>
            </a:r>
          </a:p>
          <a:p>
            <a:r>
              <a:rPr lang="en-US" dirty="0"/>
              <a:t>The bigger the target, the more value to extract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7F5812-C183-4F23-BA1D-D8CD7957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Game Hunting</a:t>
            </a:r>
          </a:p>
        </p:txBody>
      </p:sp>
      <p:pic>
        <p:nvPicPr>
          <p:cNvPr id="9218" name="Picture 2" descr="The 10 Most Famous Big Game Hunters That Ever Were">
            <a:extLst>
              <a:ext uri="{FF2B5EF4-FFF2-40B4-BE49-F238E27FC236}">
                <a16:creationId xmlns:a16="http://schemas.microsoft.com/office/drawing/2014/main" id="{8157A7F9-8002-497A-838E-DEB909CA4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25" y="2503739"/>
            <a:ext cx="60007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927E5-216D-4B23-8EB2-C6DE225791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C1E5-F205-44B2-8180-3398600FB767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5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EFB3BC-617C-4078-A243-996E5F42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Tactical Ransomware Stats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41472E3C-CFE4-4CBE-B133-7DA20D0C0CD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6"/>
          <a:stretch/>
        </p:blipFill>
        <p:spPr bwMode="auto">
          <a:xfrm>
            <a:off x="1972022" y="3711575"/>
            <a:ext cx="4029075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6B796A4-39E4-4453-BA8A-AD121539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1127294"/>
            <a:ext cx="4400969" cy="25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213DC61-2726-4920-985F-692E825CE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"/>
          <a:stretch/>
        </p:blipFill>
        <p:spPr bwMode="auto">
          <a:xfrm>
            <a:off x="1835501" y="1127294"/>
            <a:ext cx="4029389" cy="26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9394786-BAA0-40CE-A1E4-73BC35FB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9142" y="3582490"/>
            <a:ext cx="3607358" cy="25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C04C3-F442-4228-B919-53691ABD9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8D0E1-5053-41A0-BAF4-25E6ECFBFECF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F71728-1432-427C-A24A-245784DF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look like to a bad guy?</a:t>
            </a:r>
          </a:p>
        </p:txBody>
      </p:sp>
      <p:pic>
        <p:nvPicPr>
          <p:cNvPr id="1026" name="Picture 2" descr="Image result for ip address">
            <a:extLst>
              <a:ext uri="{FF2B5EF4-FFF2-40B4-BE49-F238E27FC236}">
                <a16:creationId xmlns:a16="http://schemas.microsoft.com/office/drawing/2014/main" id="{A789AE62-4B64-4DA0-9CAB-8C5E72B2F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552" t="6506" r="15064" b="9054"/>
          <a:stretch/>
        </p:blipFill>
        <p:spPr bwMode="auto">
          <a:xfrm>
            <a:off x="3208291" y="1579727"/>
            <a:ext cx="5611587" cy="369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3D546-6AEC-4523-9144-F0C2568B3F06}"/>
              </a:ext>
            </a:extLst>
          </p:cNvPr>
          <p:cNvSpPr txBox="1"/>
          <p:nvPr/>
        </p:nvSpPr>
        <p:spPr>
          <a:xfrm>
            <a:off x="3208290" y="3367980"/>
            <a:ext cx="561158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OCR A Extended" panose="02010509020102010303" pitchFamily="50" charset="0"/>
              </a:rPr>
              <a:t>66.233.160.64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E5066-BAD9-474D-80A0-E26D5E0FD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22498-13A6-4476-A63E-D7B6DA07DFF2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1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0790B8-0670-4533-8D64-0360FDB8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DCCD5F-7FA9-4B25-AC4F-43AC0BB0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Ransomware Tactics</a:t>
            </a:r>
          </a:p>
        </p:txBody>
      </p:sp>
      <p:pic>
        <p:nvPicPr>
          <p:cNvPr id="2050" name="Picture 2" descr="diagram showing different attack stages and techniques in each stage that various ransomware groups use">
            <a:extLst>
              <a:ext uri="{FF2B5EF4-FFF2-40B4-BE49-F238E27FC236}">
                <a16:creationId xmlns:a16="http://schemas.microsoft.com/office/drawing/2014/main" id="{A0245B02-1294-4BCE-8E2B-06FECA200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1225" y="1128214"/>
            <a:ext cx="7829550" cy="37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C8FED-31F8-43F0-BF5E-34EE11688B9A}"/>
              </a:ext>
            </a:extLst>
          </p:cNvPr>
          <p:cNvSpPr txBox="1"/>
          <p:nvPr/>
        </p:nvSpPr>
        <p:spPr>
          <a:xfrm>
            <a:off x="1727200" y="4271546"/>
            <a:ext cx="52879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C2A2B"/>
                </a:solidFill>
              </a:rPr>
              <a:t>Top Ransomware Vulnerabilities: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RDP or Virtual Desktop endpoints without MFA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Citrix ADC systems affected by CVE-2019-19781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Pulse Secure VPN systems affected by CVE-2019-11510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Microsoft SharePoint servers affected by CVE-2019-0604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Microsoft Exchange servers affected by CVE-2020-0688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Zoho ManageEngine systems affected by CVE-2020-10189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17E65-4408-4A2E-A150-8986121DA59C}"/>
              </a:ext>
            </a:extLst>
          </p:cNvPr>
          <p:cNvSpPr txBox="1"/>
          <p:nvPr/>
        </p:nvSpPr>
        <p:spPr>
          <a:xfrm>
            <a:off x="7551684" y="5238629"/>
            <a:ext cx="291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https://www.microsoft.com/security/blog/2020/04/28/ransomware-groups-continue-to-target-healthcare-critical-services-heres-how-to-reduce-risk/</a:t>
            </a:r>
            <a:endParaRPr lang="en-US" sz="1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93564-6065-4102-B607-9E926119D2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0CE552-6869-4087-802B-7539D59380A3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8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B7E416-4F03-4AD9-ADB4-9106AB8FC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Today’s ransomware is typically deployed on the way “out” by hackers to cover their tracks</a:t>
            </a:r>
          </a:p>
          <a:p>
            <a:r>
              <a:rPr lang="en-US" sz="3200" dirty="0"/>
              <a:t>Full Network Compromise</a:t>
            </a:r>
          </a:p>
          <a:p>
            <a:pPr lvl="1"/>
            <a:r>
              <a:rPr lang="en-US" sz="2800" dirty="0"/>
              <a:t>Average of 40 days in network before ransomware is executed</a:t>
            </a:r>
          </a:p>
          <a:p>
            <a:r>
              <a:rPr lang="en-US" sz="3200" dirty="0"/>
              <a:t>Super destructive</a:t>
            </a:r>
          </a:p>
          <a:p>
            <a:r>
              <a:rPr lang="en-US" sz="3200" dirty="0"/>
              <a:t>Ransom is NOT the main objective</a:t>
            </a:r>
          </a:p>
          <a:p>
            <a:pPr lvl="1"/>
            <a:r>
              <a:rPr lang="en-US" sz="2800" dirty="0"/>
              <a:t>Exfiltration of financial data and anything they can monetize</a:t>
            </a:r>
          </a:p>
          <a:p>
            <a:pPr lvl="1"/>
            <a:r>
              <a:rPr lang="en-US" sz="2800" dirty="0"/>
              <a:t>Forensics on a ransomed network is spotty at best</a:t>
            </a:r>
          </a:p>
          <a:p>
            <a:pPr lvl="2"/>
            <a:r>
              <a:rPr lang="en-US" sz="2400" dirty="0"/>
              <a:t>You can’t tell the whole story or what happened, how, and when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2FD9BB-8BC7-40FA-994C-0F4F8BE2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Ransomware = Data Breach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F00C1-1C57-41C9-8FBD-8005C959D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DD134-196C-4E42-85F2-D56C65B0361F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1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ECC81C-A367-4AD2-9D3B-1D0FB0FE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Weapons-Grade Data Backups</a:t>
            </a:r>
          </a:p>
          <a:p>
            <a:r>
              <a:rPr lang="en-US" dirty="0"/>
              <a:t>Religious Patch Management</a:t>
            </a:r>
          </a:p>
          <a:p>
            <a:r>
              <a:rPr lang="en-US" dirty="0"/>
              <a:t>Plan to Fail Well (Incident Response Plan)</a:t>
            </a:r>
          </a:p>
          <a:p>
            <a:pPr lvl="1"/>
            <a:r>
              <a:rPr lang="en-US" dirty="0"/>
              <a:t>Know who to call!</a:t>
            </a:r>
          </a:p>
          <a:p>
            <a:r>
              <a:rPr lang="en-US" dirty="0"/>
              <a:t>Training and Testing Your People</a:t>
            </a:r>
          </a:p>
          <a:p>
            <a:r>
              <a:rPr lang="en-US" dirty="0"/>
              <a:t>Don’t Open that Email Link/Attachment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8D3CAA-A4B7-4588-8AAF-08D9E88C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Ransomware Controls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AFBA7A9-01CD-4587-A5E7-4067A5E5C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570" y="4421224"/>
            <a:ext cx="3705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EF1DE-1029-4433-9F02-FEBCCD933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1FCF51-8B27-4843-9D8E-67A5AB4AC607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7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64A8B-A171-4BB7-8DB6-B7167E35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 Reuse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20EB5-3294-44BE-9A24-0D58FCAAD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7041" y="1168158"/>
            <a:ext cx="3343613" cy="4915282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8457D94-3FEA-49C1-8823-D91F0BD8FE9A}"/>
              </a:ext>
            </a:extLst>
          </p:cNvPr>
          <p:cNvSpPr txBox="1">
            <a:spLocks/>
          </p:cNvSpPr>
          <p:nvPr/>
        </p:nvSpPr>
        <p:spPr>
          <a:xfrm>
            <a:off x="2081629" y="1080816"/>
            <a:ext cx="4557296" cy="476965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solidFill>
                  <a:srgbClr val="002060"/>
                </a:solidFill>
                <a:hlinkClick r:id="rId3"/>
              </a:rPr>
              <a:t>Top 25 worst passwords of 2019</a:t>
            </a:r>
            <a:endParaRPr lang="en-US" b="1" u="sng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4F951-FC66-45E7-A5C9-7BC033788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590" y="1571947"/>
            <a:ext cx="978397" cy="4453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BB2229-F9BD-4124-A7E4-C10C715A2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638" y="1623318"/>
            <a:ext cx="1202400" cy="42740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000E9-F93A-49E2-8A11-304B28C55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B521E-9359-4AD2-91E4-48D33BEC875F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8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02ADB-92AE-4D5A-8A76-F644B6FA9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Longer = better (12 chars – user; 16 chars – admin)</a:t>
            </a:r>
          </a:p>
          <a:p>
            <a:r>
              <a:rPr lang="en-US" b="1" dirty="0"/>
              <a:t>Don’t reuse passwords</a:t>
            </a:r>
          </a:p>
          <a:p>
            <a:r>
              <a:rPr lang="en-US" dirty="0"/>
              <a:t>Still a good idea to change your password occasionally</a:t>
            </a:r>
          </a:p>
          <a:p>
            <a:r>
              <a:rPr lang="en-US" b="1" dirty="0"/>
              <a:t>Use a Password Manager</a:t>
            </a:r>
          </a:p>
          <a:p>
            <a:pPr lvl="1"/>
            <a:r>
              <a:rPr lang="en-US" dirty="0"/>
              <a:t>LastPass</a:t>
            </a:r>
          </a:p>
          <a:p>
            <a:pPr lvl="1"/>
            <a:r>
              <a:rPr lang="en-US" dirty="0"/>
              <a:t>Dashlane</a:t>
            </a:r>
          </a:p>
          <a:p>
            <a:pPr lvl="1"/>
            <a:r>
              <a:rPr lang="en-US" dirty="0"/>
              <a:t>Keeper</a:t>
            </a:r>
          </a:p>
          <a:p>
            <a:pPr lvl="1"/>
            <a:r>
              <a:rPr lang="en-US" dirty="0"/>
              <a:t>KeePass</a:t>
            </a:r>
          </a:p>
          <a:p>
            <a:pPr lvl="1"/>
            <a:r>
              <a:rPr lang="en-US" b="1" dirty="0">
                <a:solidFill>
                  <a:srgbClr val="993300"/>
                </a:solidFill>
              </a:rPr>
              <a:t>1Password</a:t>
            </a:r>
          </a:p>
          <a:p>
            <a:r>
              <a:rPr lang="en-US" dirty="0"/>
              <a:t>Monitor Your Accounts Online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CB83E-2DD9-4D83-838B-BCC5CDE7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Modern Password Rules</a:t>
            </a:r>
          </a:p>
        </p:txBody>
      </p:sp>
      <p:pic>
        <p:nvPicPr>
          <p:cNvPr id="15364" name="Picture 4" descr="Please use a password manager - Drew Goodwin - Medium">
            <a:extLst>
              <a:ext uri="{FF2B5EF4-FFF2-40B4-BE49-F238E27FC236}">
                <a16:creationId xmlns:a16="http://schemas.microsoft.com/office/drawing/2014/main" id="{43EC770D-F83B-4028-A739-39C5B3568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774" y="3346738"/>
            <a:ext cx="5179933" cy="17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d poll topic icon - Free red forum icons">
            <a:extLst>
              <a:ext uri="{FF2B5EF4-FFF2-40B4-BE49-F238E27FC236}">
                <a16:creationId xmlns:a16="http://schemas.microsoft.com/office/drawing/2014/main" id="{A146E590-882F-470F-B8CA-569DD441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659301" y="178594"/>
            <a:ext cx="724926" cy="7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48FB3-4E9C-4E77-B703-62E13166B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9E937-2634-443E-A26D-0E821DE0AB39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33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B94379-0918-4C83-AC33-A24ED31B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Passwords: All About Length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94BAB7-8909-45D4-A870-4C6C8A80112C}"/>
              </a:ext>
            </a:extLst>
          </p:cNvPr>
          <p:cNvCxnSpPr>
            <a:cxnSpLocks/>
          </p:cNvCxnSpPr>
          <p:nvPr/>
        </p:nvCxnSpPr>
        <p:spPr>
          <a:xfrm>
            <a:off x="2833718" y="1959429"/>
            <a:ext cx="358310" cy="0"/>
          </a:xfrm>
          <a:prstGeom prst="straightConnector1">
            <a:avLst/>
          </a:prstGeom>
          <a:ln w="38100">
            <a:solidFill>
              <a:srgbClr val="A13B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1Password Review - Is It Still Worth The Price? (Updated: 2020 ...">
            <a:extLst>
              <a:ext uri="{FF2B5EF4-FFF2-40B4-BE49-F238E27FC236}">
                <a16:creationId xmlns:a16="http://schemas.microsoft.com/office/drawing/2014/main" id="{283CFB22-33A0-4A26-B4AB-161BE970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46612"/>
            <a:ext cx="7620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93809-A744-4E4F-9927-F88D639D0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79EB4-32E8-4DEC-934B-0ED00B4D9E01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31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87E2FB-7F6B-4F4F-893B-61BD0B44F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 hours, $18, and 11 Million Passwords Cracked:</a:t>
            </a:r>
          </a:p>
          <a:p>
            <a:pPr lvl="1"/>
            <a:r>
              <a:rPr lang="en-US" sz="2800" dirty="0">
                <a:hlinkClick r:id="rId2"/>
              </a:rPr>
              <a:t>https://hackernoon.com/20-hours-18-and-11-million-passwords-cracked-c4513f61fdb1</a:t>
            </a:r>
            <a:endParaRPr lang="en-US" sz="2800" dirty="0"/>
          </a:p>
          <a:p>
            <a:pPr fontAlgn="base"/>
            <a:r>
              <a:rPr lang="en-US" sz="3200" dirty="0"/>
              <a:t>High-Power Cloud Hash Cracking with NPK (Coalfire – average cost $4/hour): </a:t>
            </a:r>
          </a:p>
          <a:p>
            <a:pPr lvl="1" fontAlgn="base"/>
            <a:r>
              <a:rPr lang="en-US" sz="2800" dirty="0">
                <a:hlinkClick r:id="rId3"/>
              </a:rPr>
              <a:t>https://www.coalfire.com/The-Coalfire-Blog/March-2019/High-Power-Hash-Cracking-with-NPK</a:t>
            </a:r>
            <a:endParaRPr lang="en-US" sz="2800" dirty="0"/>
          </a:p>
          <a:p>
            <a:pPr fontAlgn="base"/>
            <a:r>
              <a:rPr lang="en-US" sz="3200" dirty="0"/>
              <a:t>NIST SP 800-63-3 (July 2017 – updated March 2020) – includes password guidelines:</a:t>
            </a:r>
          </a:p>
          <a:p>
            <a:pPr lvl="1" fontAlgn="base"/>
            <a:r>
              <a:rPr lang="en-US" sz="2800" dirty="0">
                <a:hlinkClick r:id="rId4"/>
              </a:rPr>
              <a:t>https://pages.nist.gov/800-63-3/sp800-63b.html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B94379-0918-4C83-AC33-A24ED31B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Password Cracking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629E3-5094-4514-9B53-05AADBAA9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C17488-B297-461E-B385-FED4100972B4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01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https://haveibeenpwned.com/</a:t>
            </a:r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Have I been Pwned?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911" y="1682206"/>
            <a:ext cx="5443267" cy="442474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0CCE46-7167-4AD8-A86E-CFAB37E102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B200A-FF3A-480D-A6DE-1CFEB47047FF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35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26B4-FFC5-4848-91B2-21BADE04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Google: 18+ Million COVID-19 emails in just the last week, in addition to 240M daily COVI-19 spam messages</a:t>
            </a:r>
          </a:p>
          <a:p>
            <a:r>
              <a:rPr lang="en-US" b="1" dirty="0">
                <a:solidFill>
                  <a:srgbClr val="8C2A2B"/>
                </a:solidFill>
              </a:rPr>
              <a:t>Phishing up 667% </a:t>
            </a:r>
            <a:r>
              <a:rPr lang="en-US" dirty="0"/>
              <a:t>right now</a:t>
            </a:r>
          </a:p>
          <a:p>
            <a:r>
              <a:rPr lang="en-US" dirty="0"/>
              <a:t>FBI IC3: 4x complaints per day (1K before COVID-19, now 3k-4k per day)</a:t>
            </a:r>
          </a:p>
          <a:p>
            <a:r>
              <a:rPr lang="en-US" b="1" dirty="0">
                <a:solidFill>
                  <a:srgbClr val="8C2A2B"/>
                </a:solidFill>
              </a:rPr>
              <a:t>148% spike in ransomware attacks due to COVID-19</a:t>
            </a:r>
          </a:p>
          <a:p>
            <a:r>
              <a:rPr lang="en-US" dirty="0"/>
              <a:t>30%-40% increase in attacker interest relating to RDP (as measured by Shodan)</a:t>
            </a:r>
          </a:p>
          <a:p>
            <a:r>
              <a:rPr lang="en-US" dirty="0"/>
              <a:t>26% increase in e-comm web skimming in March</a:t>
            </a:r>
          </a:p>
          <a:p>
            <a:r>
              <a:rPr lang="en-US" dirty="0"/>
              <a:t>Healthcare, </a:t>
            </a:r>
            <a:r>
              <a:rPr lang="en-US" b="1" dirty="0"/>
              <a:t>Financial Services</a:t>
            </a:r>
            <a:r>
              <a:rPr lang="en-US" dirty="0"/>
              <a:t>, Medical Suppliers and Manufacturing, Government and Media Outlets all seeing a large increase in cyber threats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COVID-19 Cyber Threats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52FA9-A4A0-4F79-A2AC-350650417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8545D-E29E-465E-8D2B-767F64532357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6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00FEBC-5E42-4B80-A024-70C2D5A0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Free Dark Web Scan: </a:t>
            </a:r>
            <a:r>
              <a:rPr lang="en-US" sz="2400" dirty="0">
                <a:hlinkClick r:id="rId2"/>
              </a:rPr>
              <a:t>https://www.immuniweb.com/radar/</a:t>
            </a: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E8D96C-04F7-4803-8C48-9B658119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ImmuniWeb Radar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9A279-3A48-46AE-A6F8-B297014D8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639" y="1614403"/>
            <a:ext cx="5546637" cy="431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B59E1-84F0-491E-8A1B-CF48626609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03165-2804-4655-A77E-BD285F83B237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3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288BCD-871D-409A-9A95-ABD2A0E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It’s not some dude sitting at his hacker desk all day typing out ping commands to IP addresses via the command prompt manually…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8C4B1A-E880-4914-9D0B-02F2F221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Attacks today are AUTOMATED</a:t>
            </a:r>
          </a:p>
        </p:txBody>
      </p:sp>
      <p:pic>
        <p:nvPicPr>
          <p:cNvPr id="5122" name="Picture 2" descr="Image result for automated hacking tools">
            <a:extLst>
              <a:ext uri="{FF2B5EF4-FFF2-40B4-BE49-F238E27FC236}">
                <a16:creationId xmlns:a16="http://schemas.microsoft.com/office/drawing/2014/main" id="{5FE60B4C-FB3C-4517-A03C-7995A3D4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308" y="2098278"/>
            <a:ext cx="2528884" cy="18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utomated hacking tools">
            <a:extLst>
              <a:ext uri="{FF2B5EF4-FFF2-40B4-BE49-F238E27FC236}">
                <a16:creationId xmlns:a16="http://schemas.microsoft.com/office/drawing/2014/main" id="{5339A0EF-DB28-4B91-A0D7-6739116C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406" y="2097460"/>
            <a:ext cx="2964063" cy="18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utomated hacking tools">
            <a:extLst>
              <a:ext uri="{FF2B5EF4-FFF2-40B4-BE49-F238E27FC236}">
                <a16:creationId xmlns:a16="http://schemas.microsoft.com/office/drawing/2014/main" id="{21E7FE5D-A328-4C7F-8D42-61F1CF7B2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1607" y="4144226"/>
            <a:ext cx="2821851" cy="17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automated hacking tools">
            <a:extLst>
              <a:ext uri="{FF2B5EF4-FFF2-40B4-BE49-F238E27FC236}">
                <a16:creationId xmlns:a16="http://schemas.microsoft.com/office/drawing/2014/main" id="{C30203F5-C915-48DC-B623-817024DC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154" y="2098278"/>
            <a:ext cx="3122903" cy="18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automated hacking tools">
            <a:extLst>
              <a:ext uri="{FF2B5EF4-FFF2-40B4-BE49-F238E27FC236}">
                <a16:creationId xmlns:a16="http://schemas.microsoft.com/office/drawing/2014/main" id="{983FAB5A-E286-42A0-86CA-82DD566B1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2682" y="4138122"/>
            <a:ext cx="2579281" cy="17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5909874B-4CE7-4F92-83D8-C9755E35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187" y="4138122"/>
            <a:ext cx="3205315" cy="17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37468-129E-4CDE-8B23-E08826212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515F1-617D-411B-85E6-B2B132CD6C7D}"/>
              </a:ext>
            </a:extLst>
          </p:cNvPr>
          <p:cNvSpPr/>
          <p:nvPr/>
        </p:nvSpPr>
        <p:spPr>
          <a:xfrm>
            <a:off x="10377996" y="133165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5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8513E8-3FE5-4A3A-9CA7-355589F8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Bury Your Head in the Sand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549B681-E64D-442A-9903-21047332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414464"/>
            <a:ext cx="80772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51182-8B42-4231-8B7A-718DB6F28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493410-5F04-4F50-A167-3D79A6F033A7}"/>
              </a:ext>
            </a:extLst>
          </p:cNvPr>
          <p:cNvSpPr/>
          <p:nvPr/>
        </p:nvSpPr>
        <p:spPr>
          <a:xfrm>
            <a:off x="10377996" y="97654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95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29727"/>
            <a:ext cx="12192000" cy="162827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</a:schemeClr>
              </a:gs>
              <a:gs pos="99000">
                <a:srgbClr val="7310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7573" y="5695358"/>
            <a:ext cx="7836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Email Compromise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76C93-B2E1-4AD4-8963-4736C318F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7195"/>
            <a:ext cx="12192000" cy="54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AFDF36-B084-420E-850E-297B2D5B3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 is a big problem for you and your customers: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Your (the customer) email is compromised</a:t>
            </a:r>
          </a:p>
          <a:p>
            <a:pPr lvl="1"/>
            <a:r>
              <a:rPr lang="en-US" b="1" dirty="0">
                <a:solidFill>
                  <a:srgbClr val="8C2A2B"/>
                </a:solidFill>
              </a:rPr>
              <a:t>Another vendor of yours </a:t>
            </a:r>
            <a:r>
              <a:rPr lang="en-US" b="1">
                <a:solidFill>
                  <a:srgbClr val="8C2A2B"/>
                </a:solidFill>
              </a:rPr>
              <a:t>(the customer) </a:t>
            </a:r>
            <a:r>
              <a:rPr lang="en-US" b="1" dirty="0">
                <a:solidFill>
                  <a:srgbClr val="8C2A2B"/>
                </a:solidFill>
              </a:rPr>
              <a:t>is compromised</a:t>
            </a:r>
          </a:p>
          <a:p>
            <a:r>
              <a:rPr lang="en-US" dirty="0"/>
              <a:t>Almost always, these emails fall into 2 categories:</a:t>
            </a:r>
          </a:p>
          <a:p>
            <a:pPr lvl="1"/>
            <a:r>
              <a:rPr lang="en-US" dirty="0"/>
              <a:t>Downloading and spreading additional malware automatically</a:t>
            </a:r>
          </a:p>
          <a:p>
            <a:pPr lvl="1"/>
            <a:r>
              <a:rPr lang="en-US" dirty="0"/>
              <a:t>Urging the customer to perform a financial transaction immediately</a:t>
            </a:r>
          </a:p>
          <a:p>
            <a:r>
              <a:rPr lang="en-US" dirty="0"/>
              <a:t>Tips and Tricks to share with customers:</a:t>
            </a:r>
          </a:p>
          <a:p>
            <a:pPr lvl="1"/>
            <a:r>
              <a:rPr lang="en-US" b="1" dirty="0"/>
              <a:t>BEC made up half of cyber-crime losses in 2019; $75K per scam</a:t>
            </a:r>
          </a:p>
          <a:p>
            <a:pPr lvl="1"/>
            <a:r>
              <a:rPr lang="en-US" dirty="0"/>
              <a:t>Standard phishing email awareness – don’t click links or download attachments </a:t>
            </a:r>
          </a:p>
          <a:p>
            <a:pPr lvl="1"/>
            <a:r>
              <a:rPr lang="en-US" dirty="0"/>
              <a:t>Pay attention to the email address</a:t>
            </a:r>
          </a:p>
          <a:p>
            <a:pPr lvl="1"/>
            <a:r>
              <a:rPr lang="en-US" dirty="0"/>
              <a:t>Enable MFA for business email accounts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5AD388-31B0-4BE7-A5DD-C5383456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Email Compromise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4195F-D8C9-4743-8973-2605C480E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4CF9E-9D66-4108-8CE7-33F760C32205}"/>
              </a:ext>
            </a:extLst>
          </p:cNvPr>
          <p:cNvSpPr/>
          <p:nvPr/>
        </p:nvSpPr>
        <p:spPr>
          <a:xfrm>
            <a:off x="10377996" y="97654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81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F6F48E-117E-4AAB-ABF7-30783E70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 Visuals</a:t>
            </a:r>
          </a:p>
        </p:txBody>
      </p:sp>
      <p:pic>
        <p:nvPicPr>
          <p:cNvPr id="2050" name="Picture 2" descr="Business Email Compromise — FBI">
            <a:extLst>
              <a:ext uri="{FF2B5EF4-FFF2-40B4-BE49-F238E27FC236}">
                <a16:creationId xmlns:a16="http://schemas.microsoft.com/office/drawing/2014/main" id="{66010C44-6F94-4F17-A051-14ED948AB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055" y="1055346"/>
            <a:ext cx="7937890" cy="50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429A4C-ED5A-4147-B36A-420EF55F1006}"/>
              </a:ext>
            </a:extLst>
          </p:cNvPr>
          <p:cNvGrpSpPr/>
          <p:nvPr/>
        </p:nvGrpSpPr>
        <p:grpSpPr>
          <a:xfrm>
            <a:off x="1675262" y="1055346"/>
            <a:ext cx="8852494" cy="5068675"/>
            <a:chOff x="2916764" y="1342817"/>
            <a:chExt cx="11159113" cy="82202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C2D29D-483C-4B50-B0BA-ABAE970B3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10095255" y="5582481"/>
              <a:ext cx="7372768" cy="5884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3CD8D0-0947-4161-89DA-4F1229788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75382" y="4734963"/>
              <a:ext cx="7372767" cy="588476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B1D10-52B5-41C2-8F0B-CE6EC2C5A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182E62-5909-4FEF-A35B-0CEE7ABF1EE5}"/>
              </a:ext>
            </a:extLst>
          </p:cNvPr>
          <p:cNvSpPr/>
          <p:nvPr/>
        </p:nvSpPr>
        <p:spPr>
          <a:xfrm>
            <a:off x="10377996" y="97654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F6F48E-117E-4AAB-ABF7-30783E70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 Visuals</a:t>
            </a:r>
          </a:p>
        </p:txBody>
      </p:sp>
      <p:pic>
        <p:nvPicPr>
          <p:cNvPr id="3074" name="Picture 2" descr="Business Email Compromise Fraud">
            <a:extLst>
              <a:ext uri="{FF2B5EF4-FFF2-40B4-BE49-F238E27FC236}">
                <a16:creationId xmlns:a16="http://schemas.microsoft.com/office/drawing/2014/main" id="{76C1641A-B2B4-4D6C-886A-CFA1876F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01993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2C97F-F336-4476-BB9D-65123DD0C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71446" y="3048409"/>
            <a:ext cx="4546090" cy="466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8B847-E309-4E3E-9EAC-9B4E971C0B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8617355" y="3668124"/>
            <a:ext cx="4546091" cy="46683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5AFD11-F6B9-4E98-AF67-999632D12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20AC6D-8EE4-4793-A52E-8D62B359B714}"/>
              </a:ext>
            </a:extLst>
          </p:cNvPr>
          <p:cNvSpPr/>
          <p:nvPr/>
        </p:nvSpPr>
        <p:spPr>
          <a:xfrm>
            <a:off x="10377996" y="97654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79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F973F7-BC26-4B5B-AB2C-03EB7EF7B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using free web-based email for business</a:t>
            </a:r>
          </a:p>
          <a:p>
            <a:pPr lvl="1"/>
            <a:r>
              <a:rPr lang="en-US" dirty="0"/>
              <a:t>Not only less-professional, but easier to hack, </a:t>
            </a:r>
            <a:r>
              <a:rPr lang="en-US" dirty="0" err="1"/>
              <a:t>typosquat</a:t>
            </a:r>
            <a:r>
              <a:rPr lang="en-US" dirty="0"/>
              <a:t>, or spoof</a:t>
            </a:r>
          </a:p>
          <a:p>
            <a:pPr lvl="1"/>
            <a:r>
              <a:rPr lang="en-US" dirty="0"/>
              <a:t>Domains and email addresses are cheap, especially compared to BEC</a:t>
            </a:r>
          </a:p>
          <a:p>
            <a:r>
              <a:rPr lang="en-US" dirty="0"/>
              <a:t>Register similar domains to yours to prevent </a:t>
            </a:r>
            <a:r>
              <a:rPr lang="en-US" dirty="0" err="1"/>
              <a:t>typosquatting</a:t>
            </a:r>
            <a:endParaRPr lang="en-US" dirty="0"/>
          </a:p>
          <a:p>
            <a:pPr lvl="1"/>
            <a:r>
              <a:rPr lang="en-US" i="1" dirty="0"/>
              <a:t>sbscyber.com vs. sdscyber.com</a:t>
            </a:r>
          </a:p>
          <a:p>
            <a:r>
              <a:rPr lang="en-US" dirty="0"/>
              <a:t>Be careful about the information you share on your website or Social Media (LinkedIn, Facebook) about job duties or positions, especially for positions with transactional or purchasing authority</a:t>
            </a:r>
          </a:p>
          <a:p>
            <a:r>
              <a:rPr lang="en-US" dirty="0"/>
              <a:t>Think through Out of Office email responders</a:t>
            </a:r>
          </a:p>
          <a:p>
            <a:pPr marL="0" indent="0">
              <a:buNone/>
            </a:pP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AC6EA-0256-442D-9251-41619EAD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 Best Practices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7EA3A-4F23-4653-955F-A52BCFF6D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A937B1-3ED9-41FE-8801-988AFC29D9F3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3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F973F7-BC26-4B5B-AB2C-03EB7EF7B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suspicious of sudden changes in business practice communicated via email</a:t>
            </a:r>
          </a:p>
          <a:p>
            <a:pPr lvl="1"/>
            <a:r>
              <a:rPr lang="en-US" dirty="0"/>
              <a:t>Changes in bank account numbers</a:t>
            </a:r>
          </a:p>
          <a:p>
            <a:pPr lvl="1"/>
            <a:r>
              <a:rPr lang="en-US" dirty="0"/>
              <a:t>Changes in email address</a:t>
            </a:r>
          </a:p>
          <a:p>
            <a:pPr lvl="1"/>
            <a:r>
              <a:rPr lang="en-US" dirty="0"/>
              <a:t>Using “personal” email rather than business email</a:t>
            </a:r>
          </a:p>
          <a:p>
            <a:r>
              <a:rPr lang="en-US" dirty="0"/>
              <a:t>Confirm before taking action</a:t>
            </a:r>
          </a:p>
          <a:p>
            <a:r>
              <a:rPr lang="en-US" dirty="0"/>
              <a:t>Look into advanced email controls, like Office 365’s ATP subscription</a:t>
            </a:r>
          </a:p>
          <a:p>
            <a:r>
              <a:rPr lang="en-US" b="1" dirty="0">
                <a:solidFill>
                  <a:srgbClr val="993300"/>
                </a:solidFill>
              </a:rPr>
              <a:t>Use Multi-Factor Authentication!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AC6EA-0256-442D-9251-41619EAD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 Best Practices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7779C-9BE5-4523-949B-76A854F01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B6FDB-9EDD-4608-9700-AF5563A34FEE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54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29727"/>
            <a:ext cx="12192000" cy="162827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</a:schemeClr>
              </a:gs>
              <a:gs pos="99000">
                <a:srgbClr val="7310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7573" y="5695358"/>
            <a:ext cx="7836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Mitigating Cyber Risk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76C93-B2E1-4AD4-8963-4736C318F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7195"/>
            <a:ext cx="12192000" cy="54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95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327055-A88B-486A-B4D7-67E47E1A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False Sense of Security?</a:t>
            </a:r>
          </a:p>
        </p:txBody>
      </p:sp>
      <p:pic>
        <p:nvPicPr>
          <p:cNvPr id="8194" name="Picture 2" descr="even-the-best-security-system-security-guard-sleep-cutout-st ...">
            <a:extLst>
              <a:ext uri="{FF2B5EF4-FFF2-40B4-BE49-F238E27FC236}">
                <a16:creationId xmlns:a16="http://schemas.microsoft.com/office/drawing/2014/main" id="{71821803-B1A8-4E96-A99E-DA5E62468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455" y="1177460"/>
            <a:ext cx="4937090" cy="49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EEBF2-4C8A-4488-B995-EC19B3C1D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336586-B45E-4181-886A-58376FEDDD07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3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0166" y="4976317"/>
            <a:ext cx="1330089" cy="9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9454" y="3791753"/>
            <a:ext cx="1211512" cy="98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Backing up your data protects it from numerous threats: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Ransomware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Hackers destroying your computer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Malware corrupting your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Fire and other natural disaster destroying your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other threats</a:t>
            </a:r>
          </a:p>
          <a:p>
            <a:r>
              <a:rPr lang="en-US" dirty="0"/>
              <a:t>Include all your </a:t>
            </a:r>
            <a:r>
              <a:rPr lang="en-US" b="1" dirty="0"/>
              <a:t>critical data</a:t>
            </a:r>
            <a:r>
              <a:rPr lang="en-US" dirty="0"/>
              <a:t>, backup often.</a:t>
            </a:r>
          </a:p>
          <a:p>
            <a:r>
              <a:rPr lang="en-US" dirty="0"/>
              <a:t>Store a copy </a:t>
            </a:r>
            <a:r>
              <a:rPr lang="en-US" b="1" dirty="0"/>
              <a:t>offsite</a:t>
            </a:r>
            <a:r>
              <a:rPr lang="en-US" dirty="0"/>
              <a:t>. Make sure it’s </a:t>
            </a:r>
            <a:r>
              <a:rPr lang="en-US" b="1" dirty="0"/>
              <a:t>AIR-GAPPED</a:t>
            </a:r>
          </a:p>
          <a:p>
            <a:r>
              <a:rPr lang="en-US" b="1" dirty="0"/>
              <a:t>Test</a:t>
            </a:r>
            <a:r>
              <a:rPr lang="en-US" dirty="0"/>
              <a:t> your backup process to know you can restore data.</a:t>
            </a:r>
          </a:p>
          <a:p>
            <a:r>
              <a:rPr lang="en-US" b="1" u="sng" dirty="0">
                <a:solidFill>
                  <a:srgbClr val="A13B39"/>
                </a:solidFill>
              </a:rPr>
              <a:t>3-2-1 Backup Rule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3 copies of your data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2 different media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1 copy off site (and air-gapped)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Weapons-Grade Data Backup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9299" y="2998931"/>
            <a:ext cx="651823" cy="65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898602D-BD30-418C-B9D2-69E43351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8570" y="1243043"/>
            <a:ext cx="1133280" cy="8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rashplan">
            <a:extLst>
              <a:ext uri="{FF2B5EF4-FFF2-40B4-BE49-F238E27FC236}">
                <a16:creationId xmlns:a16="http://schemas.microsoft.com/office/drawing/2014/main" id="{F5A9B1D7-6DF6-420D-B573-7B5023DE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2629" y="2173552"/>
            <a:ext cx="1185163" cy="7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5217F-71E3-4E19-AE3D-81C77E42F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39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83007-640C-4A70-A7B6-8CA1CD3A9BAF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7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41449-7B3E-42CE-BA3F-75EE87BC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38" y="1173655"/>
            <a:ext cx="10526524" cy="4970091"/>
          </a:xfrm>
        </p:spPr>
        <p:txBody>
          <a:bodyPr>
            <a:normAutofit/>
          </a:bodyPr>
          <a:lstStyle/>
          <a:p>
            <a:r>
              <a:rPr lang="en-US" sz="3200" b="1" u="sng" dirty="0">
                <a:hlinkClick r:id="rId2" tooltip="CVE-2017-0143 security vulnerability details"/>
              </a:rPr>
              <a:t>CVE-2020-1472</a:t>
            </a:r>
            <a:r>
              <a:rPr lang="en-US" sz="3200" dirty="0"/>
              <a:t> – MS Netlogon Remote protocol (</a:t>
            </a:r>
            <a:r>
              <a:rPr lang="en-US" sz="3200" b="1" dirty="0">
                <a:solidFill>
                  <a:srgbClr val="A13B39"/>
                </a:solidFill>
              </a:rPr>
              <a:t>Zerologon</a:t>
            </a:r>
            <a:r>
              <a:rPr lang="en-US" sz="3200" dirty="0"/>
              <a:t>)</a:t>
            </a:r>
            <a:endParaRPr lang="en-US" sz="3200" b="1" dirty="0">
              <a:hlinkClick r:id="rId2" tooltip="CVE-2017-0143 security vulnerability details"/>
            </a:endParaRPr>
          </a:p>
          <a:p>
            <a:r>
              <a:rPr lang="en-US" sz="3200" b="1" u="sng" dirty="0">
                <a:hlinkClick r:id="rId2" tooltip="CVE-2017-0143 security vulnerability details"/>
              </a:rPr>
              <a:t>CVE-2017-0143</a:t>
            </a:r>
            <a:r>
              <a:rPr lang="en-US" sz="3200" dirty="0"/>
              <a:t> - EternalBlue (</a:t>
            </a:r>
            <a:r>
              <a:rPr lang="en-US" sz="3200" b="1" dirty="0">
                <a:solidFill>
                  <a:srgbClr val="A13B39"/>
                </a:solidFill>
              </a:rPr>
              <a:t>WannaCry</a:t>
            </a:r>
            <a:r>
              <a:rPr lang="en-US" sz="3200" dirty="0"/>
              <a:t>)</a:t>
            </a:r>
          </a:p>
          <a:p>
            <a:r>
              <a:rPr lang="en-US" sz="3200" b="1" dirty="0">
                <a:hlinkClick r:id="rId3"/>
              </a:rPr>
              <a:t>CVE-2019-0708</a:t>
            </a:r>
            <a:r>
              <a:rPr lang="en-US" sz="3200" b="1" dirty="0"/>
              <a:t> - </a:t>
            </a:r>
            <a:r>
              <a:rPr lang="en-US" sz="3200" dirty="0"/>
              <a:t>Remote Desktop Services RCE (</a:t>
            </a:r>
            <a:r>
              <a:rPr lang="en-US" sz="3200" b="1" dirty="0">
                <a:solidFill>
                  <a:srgbClr val="A13B39"/>
                </a:solidFill>
              </a:rPr>
              <a:t>BlueKeep</a:t>
            </a:r>
            <a:r>
              <a:rPr lang="en-US" sz="3200" dirty="0"/>
              <a:t>)</a:t>
            </a:r>
          </a:p>
          <a:p>
            <a:r>
              <a:rPr lang="en-US" sz="3200" b="1" dirty="0">
                <a:hlinkClick r:id="rId4"/>
              </a:rPr>
              <a:t>CVE-2018-8174</a:t>
            </a:r>
            <a:r>
              <a:rPr lang="en-US" sz="3200" dirty="0"/>
              <a:t> -  Windows VBScript Engine RCE (</a:t>
            </a:r>
            <a:r>
              <a:rPr lang="en-US" sz="3200" b="1" dirty="0">
                <a:solidFill>
                  <a:srgbClr val="A13B39"/>
                </a:solidFill>
              </a:rPr>
              <a:t>Double Kill</a:t>
            </a:r>
            <a:r>
              <a:rPr lang="en-US" sz="3200" dirty="0"/>
              <a:t>)</a:t>
            </a:r>
          </a:p>
          <a:p>
            <a:r>
              <a:rPr lang="en-US" sz="3200" b="1" dirty="0">
                <a:hlinkClick r:id="rId5"/>
              </a:rPr>
              <a:t>CVE-2018-4878</a:t>
            </a:r>
            <a:r>
              <a:rPr lang="en-US" sz="3200" dirty="0"/>
              <a:t> – Adobe Flash 0-Day (</a:t>
            </a:r>
            <a:r>
              <a:rPr lang="en-US" sz="3200" b="1" dirty="0">
                <a:solidFill>
                  <a:srgbClr val="A13B39"/>
                </a:solidFill>
              </a:rPr>
              <a:t>CandGrab</a:t>
            </a:r>
            <a:r>
              <a:rPr lang="en-US" sz="3200" dirty="0"/>
              <a:t>)</a:t>
            </a:r>
          </a:p>
          <a:p>
            <a:r>
              <a:rPr lang="en-US" sz="3200" b="1" dirty="0">
                <a:hlinkClick r:id="rId6"/>
              </a:rPr>
              <a:t>CVE-2017-11882</a:t>
            </a:r>
            <a:r>
              <a:rPr lang="en-US" sz="3200" dirty="0"/>
              <a:t> – Microsoft Office RCE (Microsoft Office Memory Corruption Vulnerability – 17 years old!)​</a:t>
            </a:r>
          </a:p>
          <a:p>
            <a:r>
              <a:rPr lang="en-US" sz="3200" b="1" dirty="0">
                <a:hlinkClick r:id="rId7"/>
              </a:rPr>
              <a:t>CVE-2012-0158</a:t>
            </a:r>
            <a:r>
              <a:rPr lang="en-US" sz="3200" dirty="0"/>
              <a:t> – MS Office ActiveX RCE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BB0FF-E793-44CD-9725-A9FF5E97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Most Exploited Vulnerabilities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3653C-8F2C-4399-8414-3D8417F73B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22E937-5F39-4B3F-8FDD-5F0B4AF681EF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24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5F7AD-C2CA-40F5-B56E-211E0E43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just patch – patch with a PLAN</a:t>
            </a:r>
          </a:p>
          <a:p>
            <a:r>
              <a:rPr lang="en-US" dirty="0"/>
              <a:t>Patch Management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Know your Assets</a:t>
            </a:r>
            <a:r>
              <a:rPr lang="en-US" dirty="0"/>
              <a:t> – not everything has to be patched the same way or frequency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Identify Patches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Schedule Patches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Test Patches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Patch Roll-out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Patch Roll-back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Patch Testing</a:t>
            </a:r>
          </a:p>
          <a:p>
            <a:r>
              <a:rPr lang="en-US" dirty="0"/>
              <a:t>9 out of 10 breaches could have been prevented by a quality patch management program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DBEAB-16F2-48EC-9D25-557E87F2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Religious Patch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2D960-93E0-49E2-AE01-9695B8184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E02F79-21DB-4AC1-A877-6E29ACB74D7C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42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602BC-DEEC-43B8-A0A0-EAD97FE32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Turn on MFA everywhere you can, but ESPECIALLY for anything that an employee or a customer can see from the internet:</a:t>
            </a:r>
          </a:p>
          <a:p>
            <a:pPr lvl="1"/>
            <a:r>
              <a:rPr lang="en-US" sz="2800" dirty="0"/>
              <a:t>Email, VPN, online banking accounts, social media, etc.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32C1B2-3177-4039-88E5-2AB89AED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Implement MFA</a:t>
            </a:r>
          </a:p>
        </p:txBody>
      </p:sp>
      <p:pic>
        <p:nvPicPr>
          <p:cNvPr id="2050" name="Picture 2" descr="The Importance of Multifactor Authentication for Safety and Compliance">
            <a:extLst>
              <a:ext uri="{FF2B5EF4-FFF2-40B4-BE49-F238E27FC236}">
                <a16:creationId xmlns:a16="http://schemas.microsoft.com/office/drawing/2014/main" id="{20CEA8A8-6F2E-446B-864B-5EC4891A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185303"/>
            <a:ext cx="3962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9F414-8051-4CA7-A5B0-CD5A8B053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41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A2349-C87C-45A8-8F8A-188C03495E15}"/>
              </a:ext>
            </a:extLst>
          </p:cNvPr>
          <p:cNvSpPr/>
          <p:nvPr/>
        </p:nvSpPr>
        <p:spPr>
          <a:xfrm>
            <a:off x="10449017" y="91183"/>
            <a:ext cx="1413958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12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Signature-based A/V </a:t>
            </a:r>
            <a:r>
              <a:rPr lang="en-US" dirty="0"/>
              <a:t>protects against &gt;70% of malware</a:t>
            </a:r>
          </a:p>
          <a:p>
            <a:r>
              <a:rPr lang="en-US" b="1" dirty="0"/>
              <a:t>Behavior-based A/V</a:t>
            </a:r>
            <a:r>
              <a:rPr lang="en-US" dirty="0"/>
              <a:t> utilizes process behavior, artificial intelligence, and machine learning to identify new attacks, rather than relying on signatures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Behavior-based Anti-malware</a:t>
            </a:r>
          </a:p>
        </p:txBody>
      </p:sp>
      <p:pic>
        <p:nvPicPr>
          <p:cNvPr id="7170" name="Picture 2" descr="https://www.carbonblack.com/wp-content/uploads/2016/11/Carbon_Black_Next_Generation_Antivirus_NGAV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455" y="2860405"/>
            <a:ext cx="6263089" cy="32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282CB-55D8-42C6-9F5A-2576D415A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D749A5-8E6C-4DA2-BB43-20B2DC0C7577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16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D26E8-46DA-45AC-9820-8F1A5EB42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cyber attacks:</a:t>
            </a:r>
          </a:p>
          <a:p>
            <a:pPr lvl="1"/>
            <a:r>
              <a:rPr lang="en-US" dirty="0"/>
              <a:t>How cyber attacks work</a:t>
            </a:r>
          </a:p>
          <a:p>
            <a:pPr lvl="1"/>
            <a:r>
              <a:rPr lang="en-US" dirty="0"/>
              <a:t>What you can do to prevent cyber attacks</a:t>
            </a:r>
          </a:p>
          <a:p>
            <a:pPr lvl="1"/>
            <a:r>
              <a:rPr lang="en-US" dirty="0"/>
              <a:t>How can you DETECT attacks before they become major incidents?</a:t>
            </a:r>
          </a:p>
          <a:p>
            <a:r>
              <a:rPr lang="en-US" dirty="0"/>
              <a:t>Improve your capabilities to deal with a cyber attack</a:t>
            </a:r>
          </a:p>
          <a:p>
            <a:r>
              <a:rPr lang="en-US" dirty="0"/>
              <a:t>Test your capabilities – tabletop walkthroughs are a good start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8E2451-2C47-42AA-80E9-02BF8E1C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Plan to Fail Well</a:t>
            </a:r>
          </a:p>
        </p:txBody>
      </p:sp>
      <p:pic>
        <p:nvPicPr>
          <p:cNvPr id="3074" name="Picture 2" descr="InfoTrends InfoBlog » Cybersecurity: Understanding the Inside Threat">
            <a:extLst>
              <a:ext uri="{FF2B5EF4-FFF2-40B4-BE49-F238E27FC236}">
                <a16:creationId xmlns:a16="http://schemas.microsoft.com/office/drawing/2014/main" id="{E5048D04-D01D-46B6-AE10-5B9549390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474" y="3977361"/>
            <a:ext cx="5747052" cy="21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0BDA0-5744-4346-AC36-34293FB5B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43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84180-915A-415A-8D04-14D70F9DF0FC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23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Employees should read </a:t>
            </a:r>
            <a:br>
              <a:rPr lang="en-US" dirty="0"/>
            </a:br>
            <a:r>
              <a:rPr lang="en-US" dirty="0"/>
              <a:t>security policies</a:t>
            </a:r>
          </a:p>
          <a:p>
            <a:r>
              <a:rPr lang="en-US" dirty="0"/>
              <a:t>Employees should sign Acceptable Use Agreement</a:t>
            </a:r>
          </a:p>
          <a:p>
            <a:r>
              <a:rPr lang="en-US" dirty="0"/>
              <a:t>Employees should receive training on security threats: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Malware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Phishing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Social Engineering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Unauthorized Access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Security Awareness Training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807" y="1245684"/>
            <a:ext cx="1677900" cy="2114154"/>
          </a:xfrm>
          <a:prstGeom prst="rect">
            <a:avLst/>
          </a:prstGeom>
        </p:spPr>
      </p:pic>
      <p:pic>
        <p:nvPicPr>
          <p:cNvPr id="9" name="Picture 2" descr="Building an Effective Defense | SpringerLink">
            <a:extLst>
              <a:ext uri="{FF2B5EF4-FFF2-40B4-BE49-F238E27FC236}">
                <a16:creationId xmlns:a16="http://schemas.microsoft.com/office/drawing/2014/main" id="{31F6C69F-5375-4D97-9DD7-327F6067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326" y="3690652"/>
            <a:ext cx="4173496" cy="23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4CA71-DC50-4EC1-9C96-3EA737E38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44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F538DF-D72C-4794-8446-B570C119494D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40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98FD9-2E83-44E9-9A60-1D5C79F4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Ransomware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BABF3-D5AF-4D0D-9E45-19D4397348AB}"/>
              </a:ext>
            </a:extLst>
          </p:cNvPr>
          <p:cNvSpPr/>
          <p:nvPr/>
        </p:nvSpPr>
        <p:spPr>
          <a:xfrm>
            <a:off x="3631642" y="5692365"/>
            <a:ext cx="4928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https://id-ransomware.malwarehunterteam.com/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177A5-9678-4241-9710-08C06E63CE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845" y="1182984"/>
            <a:ext cx="6626629" cy="44920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27654-E7E6-459E-A70A-A7DB10CB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640213-3034-4778-897D-FD1A3A6A0BB6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8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A7C702-2D8A-47B4-AED4-17ADC9C4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How to Detect</a:t>
            </a:r>
          </a:p>
        </p:txBody>
      </p:sp>
      <p:pic>
        <p:nvPicPr>
          <p:cNvPr id="9" name="Picture 2" descr="34 Unique Ideas to Create a Culture of Cybersecurity">
            <a:extLst>
              <a:ext uri="{FF2B5EF4-FFF2-40B4-BE49-F238E27FC236}">
                <a16:creationId xmlns:a16="http://schemas.microsoft.com/office/drawing/2014/main" id="{E67DF3EA-38EF-4EA9-B107-AE9C8CB2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78" y="1159063"/>
            <a:ext cx="1896555" cy="248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8C90482-4EFE-4DCC-BDB4-98C81CB077C2}"/>
              </a:ext>
            </a:extLst>
          </p:cNvPr>
          <p:cNvSpPr txBox="1">
            <a:spLocks/>
          </p:cNvSpPr>
          <p:nvPr/>
        </p:nvSpPr>
        <p:spPr>
          <a:xfrm>
            <a:off x="3349128" y="1246612"/>
            <a:ext cx="5651653" cy="4827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•"/>
              <a:tabLst/>
              <a:defRPr sz="2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938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0021"/>
              </a:buClr>
              <a:buSzPct val="70000"/>
              <a:buFont typeface="Courier New" panose="02070309020205020404" pitchFamily="49" charset="0"/>
              <a:buChar char="o"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4295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0021"/>
              </a:buClr>
              <a:buSzTx/>
              <a:buFont typeface="Wingdings" panose="05000000000000000000" pitchFamily="2" charset="2"/>
              <a:buChar char="§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8375" marR="0" indent="-2349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325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50021"/>
              </a:buClr>
              <a:buSzPct val="70000"/>
              <a:buFont typeface="Courier New" panose="02070309020205020404" pitchFamily="49" charset="0"/>
              <a:buChar char="o"/>
              <a:tabLst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50+ Incident Response Preparedness Checklist Items:</a:t>
            </a:r>
          </a:p>
          <a:p>
            <a:pPr lvl="1"/>
            <a:r>
              <a:rPr lang="en-US" sz="2000" dirty="0">
                <a:hlinkClick r:id="rId3"/>
              </a:rPr>
              <a:t>https://info1.sbscyber.com/incident-response/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b="1" dirty="0"/>
              <a:t>Defense in Depth Checklist Controls:</a:t>
            </a:r>
          </a:p>
          <a:p>
            <a:pPr lvl="1"/>
            <a:r>
              <a:rPr lang="en-US" sz="2000" dirty="0">
                <a:hlinkClick r:id="rId4"/>
              </a:rPr>
              <a:t>https://info1.sbscyber.com/defense-checklist/</a:t>
            </a:r>
            <a:br>
              <a:rPr lang="en-US" sz="2000" dirty="0"/>
            </a:br>
            <a:endParaRPr lang="en-US" sz="2000" dirty="0"/>
          </a:p>
          <a:p>
            <a:r>
              <a:rPr lang="en-US" b="1" dirty="0"/>
              <a:t>Eight Emergency Preparedness Testing Scenarios:</a:t>
            </a:r>
          </a:p>
          <a:p>
            <a:pPr lvl="1"/>
            <a:r>
              <a:rPr lang="en-US" sz="2000" dirty="0">
                <a:hlinkClick r:id="rId5"/>
              </a:rPr>
              <a:t>https://info1.sbscyber.com/emergency-preparedness-scenarios/</a:t>
            </a:r>
            <a:r>
              <a:rPr lang="en-US" sz="2000" dirty="0"/>
              <a:t> </a:t>
            </a:r>
          </a:p>
        </p:txBody>
      </p:sp>
      <p:pic>
        <p:nvPicPr>
          <p:cNvPr id="11" name="Picture 4" descr="Emergency Preparedness Scenarios">
            <a:extLst>
              <a:ext uri="{FF2B5EF4-FFF2-40B4-BE49-F238E27FC236}">
                <a16:creationId xmlns:a16="http://schemas.microsoft.com/office/drawing/2014/main" id="{A29E12CA-5CB6-499F-97CF-3C5548DA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78" y="3640389"/>
            <a:ext cx="1896555" cy="248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efense in Depth Checklist Controls">
            <a:extLst>
              <a:ext uri="{FF2B5EF4-FFF2-40B4-BE49-F238E27FC236}">
                <a16:creationId xmlns:a16="http://schemas.microsoft.com/office/drawing/2014/main" id="{6BD027C2-AEF8-4213-8643-9C02AE4B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884" y="2399725"/>
            <a:ext cx="1896556" cy="248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E9D89-14B1-4882-8E77-561D8FEED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96D10-A0BA-4286-BF30-7269D02174F3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5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FCED2-4E4D-4247-9056-91D8C79AB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Build relationships or contract with IT and IS experts</a:t>
            </a:r>
          </a:p>
          <a:p>
            <a:pPr lvl="1"/>
            <a:r>
              <a:rPr lang="en-US" sz="2800" dirty="0"/>
              <a:t>Especially if you don’t have in-house expertise</a:t>
            </a:r>
          </a:p>
          <a:p>
            <a:pPr lvl="1"/>
            <a:r>
              <a:rPr lang="en-US" sz="2800" dirty="0"/>
              <a:t>Remember, IT is the opposite of IS – different sides to the same coin</a:t>
            </a:r>
          </a:p>
          <a:p>
            <a:pPr lvl="1"/>
            <a:r>
              <a:rPr lang="en-US" sz="2800" dirty="0"/>
              <a:t>Do you have a relationship with a DFIR firm?</a:t>
            </a:r>
          </a:p>
          <a:p>
            <a:r>
              <a:rPr lang="en-US" sz="3200" dirty="0"/>
              <a:t>Purchase Cyber Insurance</a:t>
            </a:r>
          </a:p>
          <a:p>
            <a:pPr lvl="1"/>
            <a:r>
              <a:rPr lang="en-US" sz="2800" dirty="0"/>
              <a:t>But know your coverages!</a:t>
            </a:r>
          </a:p>
          <a:p>
            <a:r>
              <a:rPr lang="en-US" sz="3200" dirty="0"/>
              <a:t>Use your Expert Resources to walk-through and test ransomware scenarios</a:t>
            </a:r>
          </a:p>
          <a:p>
            <a:r>
              <a:rPr lang="en-US" sz="3200" dirty="0"/>
              <a:t>Communicate – internally and externally – well. Do you have a PR or HR resource to help?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70C745-504C-4D32-90B4-C65D8736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Engage Expert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F0FEE-02E9-490C-B7E5-B46137BDE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47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C8DA9-FC0A-4D0E-BBF4-769587AEBB95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21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7CD27-68CF-4D9C-B920-FEC3C277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Engaging your legal team can help protect your organization, especially if an investigation is needed</a:t>
            </a:r>
          </a:p>
          <a:p>
            <a:pPr lvl="1"/>
            <a:r>
              <a:rPr lang="en-US" sz="2800" dirty="0"/>
              <a:t>Hint: it usually is</a:t>
            </a:r>
          </a:p>
          <a:p>
            <a:r>
              <a:rPr lang="en-US" sz="3200" dirty="0"/>
              <a:t>Run communication through </a:t>
            </a:r>
            <a:br>
              <a:rPr lang="en-US" sz="3200" dirty="0"/>
            </a:br>
            <a:r>
              <a:rPr lang="en-US" sz="3200" dirty="0"/>
              <a:t>legal team</a:t>
            </a:r>
          </a:p>
          <a:p>
            <a:r>
              <a:rPr lang="en-US" sz="3200" dirty="0"/>
              <a:t>Engage with law enforcement</a:t>
            </a:r>
          </a:p>
          <a:p>
            <a:r>
              <a:rPr lang="en-US" sz="3200" dirty="0"/>
              <a:t>Attorney-client privilege</a:t>
            </a:r>
          </a:p>
          <a:p>
            <a:r>
              <a:rPr lang="en-US" sz="3200" dirty="0"/>
              <a:t>Negotiate the ransom…?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26A0D1-4193-4935-932F-3E9D345E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Lawyer Up</a:t>
            </a:r>
          </a:p>
        </p:txBody>
      </p:sp>
      <p:pic>
        <p:nvPicPr>
          <p:cNvPr id="27650" name="Picture 2" descr="8tracks radio | LAWYER UP (10 songs) | free and music playlist">
            <a:extLst>
              <a:ext uri="{FF2B5EF4-FFF2-40B4-BE49-F238E27FC236}">
                <a16:creationId xmlns:a16="http://schemas.microsoft.com/office/drawing/2014/main" id="{FBAB9DBD-85FF-4422-8B36-ABC7A15F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438" y="2340945"/>
            <a:ext cx="3733414" cy="37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79F5F-C6D7-4F03-9124-07319DEFC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AF97A-7415-471B-BE5D-98FFE6B0E101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44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1E16-2467-4767-A42F-C3714A81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Ransomware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7262E-034C-4C1A-A240-79EB05B404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694" y="1342100"/>
            <a:ext cx="4554241" cy="4340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DB71A6-294B-4EA4-9B1E-99CB307420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667" y="1342100"/>
            <a:ext cx="4617115" cy="43283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8B90A-1422-4B95-B561-17DED4510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7FC2D-0035-4619-A0BD-92C326B6DDC6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3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48749-1B2C-4D8A-A313-D8AAE749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Automated, remember?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9CCEA-7D66-415F-BAEF-D390943367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018" y="1201976"/>
            <a:ext cx="8444328" cy="4091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8423D0-DC86-4405-AD0F-CCEE8C8FBB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5161538"/>
            <a:ext cx="9144000" cy="8382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B24D1-A910-4419-985F-C2B4C4740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6A562-D71F-4CBD-87F9-9C4189AEEE3F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12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F55F2-7A77-4310-B629-64A2207D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35" y="1104268"/>
            <a:ext cx="5756220" cy="4970091"/>
          </a:xfrm>
        </p:spPr>
        <p:txBody>
          <a:bodyPr>
            <a:normAutofit/>
          </a:bodyPr>
          <a:lstStyle/>
          <a:p>
            <a:r>
              <a:rPr lang="en-US" sz="3200" dirty="0"/>
              <a:t>Perfect is the enemy of good</a:t>
            </a:r>
          </a:p>
          <a:p>
            <a:r>
              <a:rPr lang="en-US" sz="3200" b="1" dirty="0"/>
              <a:t>Just START</a:t>
            </a:r>
          </a:p>
          <a:p>
            <a:r>
              <a:rPr lang="en-US" sz="3200" dirty="0"/>
              <a:t>Good information security takes a long time</a:t>
            </a:r>
          </a:p>
          <a:p>
            <a:r>
              <a:rPr lang="en-US" sz="3200" dirty="0"/>
              <a:t>Find a partner to help</a:t>
            </a:r>
          </a:p>
          <a:p>
            <a:r>
              <a:rPr lang="en-US" sz="3200" dirty="0"/>
              <a:t>IT is NOT Information Security – they are opposite sides of the same coin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2CE624-8A47-41C7-A798-1B8614DC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/>
              <a:t>Where to Start</a:t>
            </a:r>
          </a:p>
        </p:txBody>
      </p:sp>
      <p:pic>
        <p:nvPicPr>
          <p:cNvPr id="2052" name="Picture 4" descr="Image result for perfect is the enemy of good">
            <a:extLst>
              <a:ext uri="{FF2B5EF4-FFF2-40B4-BE49-F238E27FC236}">
                <a16:creationId xmlns:a16="http://schemas.microsoft.com/office/drawing/2014/main" id="{752C80CE-13EE-44A4-BEDE-54D8EAA1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8454" y="2000409"/>
            <a:ext cx="3547005" cy="28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DDD1F-3F2F-4483-8A08-5C758A83D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50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F7474-5CF2-4B32-A4E4-416346EE9D9F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16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C6280EB2-73F4-4D07-838E-B5B20EE4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56162">
            <a:off x="4311329" y="4539206"/>
            <a:ext cx="5725427" cy="26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195192-6F64-4F73-BD6D-A490ADFCA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People</a:t>
            </a:r>
          </a:p>
          <a:p>
            <a:pPr lvl="1"/>
            <a:r>
              <a:rPr lang="en-US" dirty="0"/>
              <a:t>Training, education, awareness, repetition</a:t>
            </a:r>
          </a:p>
          <a:p>
            <a:r>
              <a:rPr lang="en-US" sz="3200" dirty="0"/>
              <a:t>Process</a:t>
            </a:r>
          </a:p>
          <a:p>
            <a:pPr lvl="1"/>
            <a:r>
              <a:rPr lang="en-US" dirty="0"/>
              <a:t>Governance, oversight, policy, reporting</a:t>
            </a:r>
          </a:p>
          <a:p>
            <a:r>
              <a:rPr lang="en-US" sz="3200" dirty="0"/>
              <a:t>Technology</a:t>
            </a:r>
          </a:p>
          <a:p>
            <a:pPr lvl="1"/>
            <a:r>
              <a:rPr lang="en-US" dirty="0"/>
              <a:t>Firewalls, IDS/ISP, SIEM, anti-malware</a:t>
            </a:r>
          </a:p>
          <a:p>
            <a:pPr lvl="1"/>
            <a:r>
              <a:rPr lang="en-US" dirty="0"/>
              <a:t>Strong passwords, Logging/monitoring</a:t>
            </a:r>
          </a:p>
          <a:p>
            <a:r>
              <a:rPr lang="en-US" sz="3200" b="1" dirty="0"/>
              <a:t>Which is the weakest link? </a:t>
            </a:r>
          </a:p>
        </p:txBody>
      </p:sp>
      <p:pic>
        <p:nvPicPr>
          <p:cNvPr id="9" name="Picture 2" descr="Image result for people process technology">
            <a:extLst>
              <a:ext uri="{FF2B5EF4-FFF2-40B4-BE49-F238E27FC236}">
                <a16:creationId xmlns:a16="http://schemas.microsoft.com/office/drawing/2014/main" id="{A0218D40-3D3B-4069-BC76-3CA2F992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3147" y="1243043"/>
            <a:ext cx="3237226" cy="32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640FAC4-DC4A-4B8C-ABC5-54F78CB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We Protect Information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97DAAB-51E2-41A4-8A13-CCC6B6965768}"/>
              </a:ext>
            </a:extLst>
          </p:cNvPr>
          <p:cNvGrpSpPr/>
          <p:nvPr/>
        </p:nvGrpSpPr>
        <p:grpSpPr>
          <a:xfrm>
            <a:off x="0" y="6164176"/>
            <a:ext cx="12192000" cy="102481"/>
            <a:chOff x="3429000" y="6438796"/>
            <a:chExt cx="11590020" cy="866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C80B10-1882-4A8B-A36F-403872929B30}"/>
                </a:ext>
              </a:extLst>
            </p:cNvPr>
            <p:cNvSpPr/>
            <p:nvPr/>
          </p:nvSpPr>
          <p:spPr>
            <a:xfrm>
              <a:off x="3429000" y="6438900"/>
              <a:ext cx="2318004" cy="86591"/>
            </a:xfrm>
            <a:prstGeom prst="rect">
              <a:avLst/>
            </a:prstGeom>
            <a:solidFill>
              <a:srgbClr val="001B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5FB13A-3E3D-4ED8-8FD3-427428EED674}"/>
                </a:ext>
              </a:extLst>
            </p:cNvPr>
            <p:cNvSpPr/>
            <p:nvPr/>
          </p:nvSpPr>
          <p:spPr>
            <a:xfrm>
              <a:off x="5747004" y="6438900"/>
              <a:ext cx="2318004" cy="86591"/>
            </a:xfrm>
            <a:prstGeom prst="rect">
              <a:avLst/>
            </a:prstGeom>
            <a:solidFill>
              <a:srgbClr val="004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732A82-D37E-4ECA-BC20-A6C729200158}"/>
                </a:ext>
              </a:extLst>
            </p:cNvPr>
            <p:cNvSpPr/>
            <p:nvPr/>
          </p:nvSpPr>
          <p:spPr>
            <a:xfrm>
              <a:off x="8065008" y="6438900"/>
              <a:ext cx="2318004" cy="86591"/>
            </a:xfrm>
            <a:prstGeom prst="rect">
              <a:avLst/>
            </a:prstGeom>
            <a:solidFill>
              <a:srgbClr val="71AF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35A335-ABB2-48B0-8C6F-21AD92C00E6C}"/>
                </a:ext>
              </a:extLst>
            </p:cNvPr>
            <p:cNvSpPr/>
            <p:nvPr/>
          </p:nvSpPr>
          <p:spPr>
            <a:xfrm>
              <a:off x="10383012" y="6438900"/>
              <a:ext cx="2318004" cy="86591"/>
            </a:xfrm>
            <a:prstGeom prst="rect">
              <a:avLst/>
            </a:prstGeom>
            <a:solidFill>
              <a:srgbClr val="ACD5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054FA0-5720-43DF-9022-DB34D4D3A7F0}"/>
                </a:ext>
              </a:extLst>
            </p:cNvPr>
            <p:cNvSpPr/>
            <p:nvPr/>
          </p:nvSpPr>
          <p:spPr>
            <a:xfrm>
              <a:off x="12701016" y="6438796"/>
              <a:ext cx="2318004" cy="86591"/>
            </a:xfrm>
            <a:prstGeom prst="rect">
              <a:avLst/>
            </a:prstGeom>
            <a:solidFill>
              <a:srgbClr val="555C6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328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165C2-7889-4252-B602-690814456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51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14A859-121B-4452-9BDD-72BDA3BFE5E3}"/>
              </a:ext>
            </a:extLst>
          </p:cNvPr>
          <p:cNvSpPr/>
          <p:nvPr/>
        </p:nvSpPr>
        <p:spPr>
          <a:xfrm>
            <a:off x="10318260" y="91183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4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12B49A2-EF22-49A3-89CA-5BCD8C9F53E4}"/>
              </a:ext>
            </a:extLst>
          </p:cNvPr>
          <p:cNvSpPr txBox="1">
            <a:spLocks/>
          </p:cNvSpPr>
          <p:nvPr/>
        </p:nvSpPr>
        <p:spPr bwMode="auto">
          <a:xfrm>
            <a:off x="5029200" y="967971"/>
            <a:ext cx="259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b="1" dirty="0"/>
              <a:t>Documents</a:t>
            </a:r>
            <a:br>
              <a:rPr lang="en-US" sz="2700" b="1" dirty="0"/>
            </a:br>
            <a:r>
              <a:rPr lang="en-US" sz="2700" b="1" dirty="0"/>
              <a:t>Decisions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/>
              <a:t>People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/>
              <a:t>Process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/>
              <a:t>Technology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42127D1-7517-4CFC-80A4-9EBECD7297B7}"/>
              </a:ext>
            </a:extLst>
          </p:cNvPr>
          <p:cNvSpPr txBox="1">
            <a:spLocks/>
          </p:cNvSpPr>
          <p:nvPr/>
        </p:nvSpPr>
        <p:spPr bwMode="auto">
          <a:xfrm>
            <a:off x="1981200" y="897634"/>
            <a:ext cx="2590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365125" indent="-255588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900" b="1" dirty="0"/>
              <a:t>Makes</a:t>
            </a:r>
            <a:br>
              <a:rPr lang="en-US" sz="2900" b="1" dirty="0"/>
            </a:br>
            <a:r>
              <a:rPr lang="en-US" sz="2900" b="1" dirty="0"/>
              <a:t>Decisions</a:t>
            </a: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500" dirty="0"/>
              <a:t>People</a:t>
            </a: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500" dirty="0"/>
              <a:t>Process</a:t>
            </a: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500" dirty="0"/>
              <a:t>Technology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Test Yourself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9020FE31-7EE2-42AC-B078-8E8A45AD7FD4}"/>
              </a:ext>
            </a:extLst>
          </p:cNvPr>
          <p:cNvGraphicFramePr>
            <a:graphicFrameLocks/>
          </p:cNvGraphicFramePr>
          <p:nvPr/>
        </p:nvGraphicFramePr>
        <p:xfrm>
          <a:off x="1981200" y="1577570"/>
          <a:ext cx="82296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07A9396-7F38-4A9C-AE0A-453A64C0E44E}"/>
              </a:ext>
            </a:extLst>
          </p:cNvPr>
          <p:cNvSpPr txBox="1">
            <a:spLocks/>
          </p:cNvSpPr>
          <p:nvPr/>
        </p:nvSpPr>
        <p:spPr bwMode="auto">
          <a:xfrm>
            <a:off x="8077200" y="967971"/>
            <a:ext cx="259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b="1" dirty="0"/>
              <a:t>Tests</a:t>
            </a:r>
            <a:br>
              <a:rPr lang="en-US" sz="2700" b="1" dirty="0"/>
            </a:br>
            <a:r>
              <a:rPr lang="en-US" sz="2700" b="1" dirty="0"/>
              <a:t>Decisions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/>
              <a:t>People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/>
              <a:t>Process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/>
              <a:t>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38CC9-2A73-4F62-8745-220B83F56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FBF9B8-9941-4054-996B-DE0009FE15E3}"/>
              </a:ext>
            </a:extLst>
          </p:cNvPr>
          <p:cNvSpPr/>
          <p:nvPr/>
        </p:nvSpPr>
        <p:spPr>
          <a:xfrm>
            <a:off x="10318260" y="73428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49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29727"/>
            <a:ext cx="12192000" cy="162827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</a:schemeClr>
              </a:gs>
              <a:gs pos="99000">
                <a:srgbClr val="7310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7573" y="5695358"/>
            <a:ext cx="7836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76C93-B2E1-4AD4-8963-4736C318F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7195"/>
            <a:ext cx="12192000" cy="54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36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5E4EB5-CAC7-4E99-AB6B-B9E2A9A4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pic>
        <p:nvPicPr>
          <p:cNvPr id="4098" name="Picture 2" descr="Zoom Logo">
            <a:extLst>
              <a:ext uri="{FF2B5EF4-FFF2-40B4-BE49-F238E27FC236}">
                <a16:creationId xmlns:a16="http://schemas.microsoft.com/office/drawing/2014/main" id="{DFA0D97F-E7D8-49AB-AAFE-CA76993C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972" y="1396845"/>
            <a:ext cx="2083779" cy="17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crosoft Teams logo">
            <a:extLst>
              <a:ext uri="{FF2B5EF4-FFF2-40B4-BE49-F238E27FC236}">
                <a16:creationId xmlns:a16="http://schemas.microsoft.com/office/drawing/2014/main" id="{37EC508E-AB83-4D7D-A1CB-100A9AAF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439" y="892019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oTo Meeting logo">
            <a:extLst>
              <a:ext uri="{FF2B5EF4-FFF2-40B4-BE49-F238E27FC236}">
                <a16:creationId xmlns:a16="http://schemas.microsoft.com/office/drawing/2014/main" id="{B29F8218-E1F5-43AD-8182-08D9F25A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906" y="3168057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isco-webex">
            <a:extLst>
              <a:ext uri="{FF2B5EF4-FFF2-40B4-BE49-F238E27FC236}">
                <a16:creationId xmlns:a16="http://schemas.microsoft.com/office/drawing/2014/main" id="{E019647D-D909-4CFA-A685-21380ED1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832" y="3108481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51348-3614-4A09-8D47-C83E7BE32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54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B42D7D-1967-4A2C-8268-6F3CD4FA8630}"/>
              </a:ext>
            </a:extLst>
          </p:cNvPr>
          <p:cNvSpPr/>
          <p:nvPr/>
        </p:nvSpPr>
        <p:spPr>
          <a:xfrm>
            <a:off x="10318260" y="73428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22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C0592A-B824-49D4-B76B-186C87F7E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Security vulnerabilities – 0-Days</a:t>
            </a:r>
          </a:p>
          <a:p>
            <a:r>
              <a:rPr lang="en-US" sz="3200" dirty="0"/>
              <a:t>Malicious updates/installers</a:t>
            </a:r>
          </a:p>
          <a:p>
            <a:r>
              <a:rPr lang="en-US" sz="3200" dirty="0"/>
              <a:t>Meeting bombing</a:t>
            </a:r>
          </a:p>
          <a:p>
            <a:r>
              <a:rPr lang="en-US" sz="3200" dirty="0"/>
              <a:t>Stolen/reused credentials</a:t>
            </a:r>
          </a:p>
          <a:p>
            <a:r>
              <a:rPr lang="en-US" sz="3200" dirty="0"/>
              <a:t>Malicious links in chat</a:t>
            </a:r>
          </a:p>
          <a:p>
            <a:r>
              <a:rPr lang="en-US" sz="3200" dirty="0"/>
              <a:t>Unsecured data transmission</a:t>
            </a:r>
          </a:p>
          <a:p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30958-5962-420F-ACCE-747A0EAF34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E5FB1-CE9B-48D5-A6DC-EFDCC5FA520C}" type="slidenum">
              <a:rPr lang="en-US" smtClean="0"/>
              <a:t>55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B03BA7-8562-4F87-9637-474E2678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Issues</a:t>
            </a:r>
          </a:p>
        </p:txBody>
      </p:sp>
      <p:pic>
        <p:nvPicPr>
          <p:cNvPr id="5122" name="Picture 2" descr="Video Conferencing Vulnerabilities | Security Info Watch">
            <a:extLst>
              <a:ext uri="{FF2B5EF4-FFF2-40B4-BE49-F238E27FC236}">
                <a16:creationId xmlns:a16="http://schemas.microsoft.com/office/drawing/2014/main" id="{B4C4FCF0-92C5-4107-880E-89737B35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3963711"/>
            <a:ext cx="3429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6DF263-1F4D-47A2-A480-7D56F13B0D98}"/>
              </a:ext>
            </a:extLst>
          </p:cNvPr>
          <p:cNvSpPr/>
          <p:nvPr/>
        </p:nvSpPr>
        <p:spPr>
          <a:xfrm>
            <a:off x="10318260" y="73428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524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738BC5-1912-4BE5-8C7C-54EDE373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meeting passwords/unique meeting IDs</a:t>
            </a:r>
          </a:p>
          <a:p>
            <a:pPr lvl="1"/>
            <a:r>
              <a:rPr lang="en-US" dirty="0"/>
              <a:t>Pay attention to meeting links or in-chat links</a:t>
            </a:r>
          </a:p>
          <a:p>
            <a:r>
              <a:rPr lang="en-US" dirty="0"/>
              <a:t>Patch/update software regularly</a:t>
            </a:r>
          </a:p>
          <a:p>
            <a:r>
              <a:rPr lang="en-US" dirty="0"/>
              <a:t>Review Security Settings</a:t>
            </a:r>
          </a:p>
          <a:p>
            <a:pPr lvl="1"/>
            <a:r>
              <a:rPr lang="en-US" dirty="0"/>
              <a:t>Disable join-before-host</a:t>
            </a:r>
          </a:p>
          <a:p>
            <a:pPr lvl="1"/>
            <a:r>
              <a:rPr lang="en-US" dirty="0"/>
              <a:t>Use waiting rooms/lobbies</a:t>
            </a:r>
          </a:p>
          <a:p>
            <a:pPr lvl="1"/>
            <a:r>
              <a:rPr lang="en-US" dirty="0"/>
              <a:t>Turn on notifications (visual and audible)</a:t>
            </a:r>
          </a:p>
          <a:p>
            <a:pPr lvl="1"/>
            <a:r>
              <a:rPr lang="en-US" dirty="0"/>
              <a:t>Don’t allow screen-sharing unless necessary; limit if needed</a:t>
            </a:r>
          </a:p>
          <a:p>
            <a:r>
              <a:rPr lang="en-US" dirty="0"/>
              <a:t>Use end-to-end encryption</a:t>
            </a:r>
          </a:p>
          <a:p>
            <a:r>
              <a:rPr lang="en-US" dirty="0"/>
              <a:t>Know where your data is being transmitted</a:t>
            </a:r>
          </a:p>
          <a:p>
            <a:r>
              <a:rPr lang="en-US" dirty="0"/>
              <a:t>Only use secure internet connection – don’t use public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Practice webcam awareness – what’s in your background?</a:t>
            </a:r>
          </a:p>
          <a:p>
            <a:r>
              <a:rPr lang="en-US" dirty="0"/>
              <a:t>Use in-browser version where possible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D920A-1033-4843-9795-1C4CF39479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E5FB1-CE9B-48D5-A6DC-EFDCC5FA520C}" type="slidenum">
              <a:rPr lang="en-US" smtClean="0"/>
              <a:t>56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22981E-4B11-43EE-966B-AB013FEA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Security Best Practices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C9AAB-A9DF-4054-869B-06C8C4AF77D9}"/>
              </a:ext>
            </a:extLst>
          </p:cNvPr>
          <p:cNvSpPr/>
          <p:nvPr/>
        </p:nvSpPr>
        <p:spPr>
          <a:xfrm>
            <a:off x="10318260" y="73428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169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you’ve got strong policies/expectations around video conferencing</a:t>
            </a:r>
          </a:p>
          <a:p>
            <a:r>
              <a:rPr lang="en-US" dirty="0"/>
              <a:t>Acceptable Use Policy</a:t>
            </a:r>
          </a:p>
          <a:p>
            <a:r>
              <a:rPr lang="en-US" dirty="0"/>
              <a:t>Remote Working Policy</a:t>
            </a:r>
          </a:p>
          <a:p>
            <a:r>
              <a:rPr lang="en-US" dirty="0"/>
              <a:t>BYOD Policy</a:t>
            </a:r>
          </a:p>
          <a:p>
            <a:r>
              <a:rPr lang="en-US" dirty="0"/>
              <a:t>Train your users!</a:t>
            </a:r>
          </a:p>
          <a:p>
            <a:pPr lvl="1"/>
            <a:r>
              <a:rPr lang="en-US" dirty="0"/>
              <a:t>Comply with policy</a:t>
            </a:r>
          </a:p>
          <a:p>
            <a:pPr lvl="1"/>
            <a:r>
              <a:rPr lang="en-US" dirty="0"/>
              <a:t>Meet expectations</a:t>
            </a:r>
          </a:p>
          <a:p>
            <a:pPr lvl="1"/>
            <a:r>
              <a:rPr lang="en-US" dirty="0"/>
              <a:t>Use the apps</a:t>
            </a:r>
          </a:p>
          <a:p>
            <a:pPr lvl="1"/>
            <a:r>
              <a:rPr lang="en-US" dirty="0"/>
              <a:t>Beware of cyber threats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9C5B7C-F4EB-420B-A8FF-B4CED5B00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CE5FB1-CE9B-48D5-A6DC-EFDCC5FA520C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VC Governance</a:t>
            </a:r>
          </a:p>
        </p:txBody>
      </p:sp>
      <p:pic>
        <p:nvPicPr>
          <p:cNvPr id="6146" name="Picture 2" descr="Zoom is malware': why experts worry about the video conferencing platform |  Zoom | The Guardian">
            <a:extLst>
              <a:ext uri="{FF2B5EF4-FFF2-40B4-BE49-F238E27FC236}">
                <a16:creationId xmlns:a16="http://schemas.microsoft.com/office/drawing/2014/main" id="{12DFC94D-DB29-4F1B-B38E-B9885BC11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9036" y="3272255"/>
            <a:ext cx="3736137" cy="28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A88C5E-B3DB-43C5-B78D-DF64086D1C30}"/>
              </a:ext>
            </a:extLst>
          </p:cNvPr>
          <p:cNvSpPr/>
          <p:nvPr/>
        </p:nvSpPr>
        <p:spPr>
          <a:xfrm>
            <a:off x="10318260" y="73428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22F7F0-5AB9-4D0C-B3DA-1C83BD573E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6685589" y="3061522"/>
            <a:ext cx="4714744" cy="3334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FA173B-46D5-4D08-88DF-4CCC3979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Shodan.io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D69E7-6490-433F-A4BB-8E750D16C3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1" y="2187259"/>
            <a:ext cx="8151223" cy="38587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6A12DC-F655-4353-B836-E8F722C2E654}"/>
              </a:ext>
            </a:extLst>
          </p:cNvPr>
          <p:cNvSpPr/>
          <p:nvPr/>
        </p:nvSpPr>
        <p:spPr>
          <a:xfrm>
            <a:off x="1591378" y="2187259"/>
            <a:ext cx="3015456" cy="1966730"/>
          </a:xfrm>
          <a:prstGeom prst="rect">
            <a:avLst/>
          </a:prstGeom>
          <a:noFill/>
          <a:ln w="28575">
            <a:solidFill>
              <a:srgbClr val="8C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22EFDB-9A34-461E-851F-FE9CD5926D8D}"/>
              </a:ext>
            </a:extLst>
          </p:cNvPr>
          <p:cNvCxnSpPr>
            <a:cxnSpLocks/>
          </p:cNvCxnSpPr>
          <p:nvPr/>
        </p:nvCxnSpPr>
        <p:spPr>
          <a:xfrm flipV="1">
            <a:off x="1591378" y="385165"/>
            <a:ext cx="3116576" cy="1802094"/>
          </a:xfrm>
          <a:prstGeom prst="line">
            <a:avLst/>
          </a:prstGeom>
          <a:ln w="19050">
            <a:solidFill>
              <a:srgbClr val="8C2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353D11-7FCF-4303-A30E-F8E7E4E64857}"/>
              </a:ext>
            </a:extLst>
          </p:cNvPr>
          <p:cNvCxnSpPr>
            <a:cxnSpLocks/>
          </p:cNvCxnSpPr>
          <p:nvPr/>
        </p:nvCxnSpPr>
        <p:spPr>
          <a:xfrm flipV="1">
            <a:off x="1591378" y="3227884"/>
            <a:ext cx="3116576" cy="926106"/>
          </a:xfrm>
          <a:prstGeom prst="line">
            <a:avLst/>
          </a:prstGeom>
          <a:ln w="19050">
            <a:solidFill>
              <a:srgbClr val="8C2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CA6ACF-CD5A-464B-B138-FC0F25C3E22F}"/>
              </a:ext>
            </a:extLst>
          </p:cNvPr>
          <p:cNvCxnSpPr>
            <a:cxnSpLocks/>
          </p:cNvCxnSpPr>
          <p:nvPr/>
        </p:nvCxnSpPr>
        <p:spPr>
          <a:xfrm flipV="1">
            <a:off x="4606834" y="3208883"/>
            <a:ext cx="4552772" cy="945108"/>
          </a:xfrm>
          <a:prstGeom prst="line">
            <a:avLst/>
          </a:prstGeom>
          <a:ln w="19050">
            <a:solidFill>
              <a:srgbClr val="8C2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230F8A-185F-4C78-8692-5D13EE856D74}"/>
              </a:ext>
            </a:extLst>
          </p:cNvPr>
          <p:cNvCxnSpPr>
            <a:cxnSpLocks/>
          </p:cNvCxnSpPr>
          <p:nvPr/>
        </p:nvCxnSpPr>
        <p:spPr>
          <a:xfrm flipV="1">
            <a:off x="4606834" y="366165"/>
            <a:ext cx="4163310" cy="1821095"/>
          </a:xfrm>
          <a:prstGeom prst="line">
            <a:avLst/>
          </a:prstGeom>
          <a:ln w="19050">
            <a:solidFill>
              <a:srgbClr val="8C2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F73FCFB-C5F2-4BB0-8BF5-6338C0882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183" y="385165"/>
            <a:ext cx="4403194" cy="2823718"/>
          </a:xfrm>
          <a:prstGeom prst="rect">
            <a:avLst/>
          </a:prstGeom>
          <a:ln w="28575">
            <a:solidFill>
              <a:srgbClr val="8C2A2B"/>
            </a:solidFill>
          </a:ln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B210CCD-3833-48D1-AA9F-6BE4DA474AA3}"/>
              </a:ext>
            </a:extLst>
          </p:cNvPr>
          <p:cNvSpPr/>
          <p:nvPr/>
        </p:nvSpPr>
        <p:spPr>
          <a:xfrm>
            <a:off x="5817326" y="385165"/>
            <a:ext cx="862148" cy="276686"/>
          </a:xfrm>
          <a:prstGeom prst="ellipse">
            <a:avLst/>
          </a:prstGeom>
          <a:noFill/>
          <a:ln w="28575">
            <a:solidFill>
              <a:srgbClr val="8C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8545F-E7D7-4581-B2E8-5D3B0FBC7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F96D76-FA97-42C5-87A6-6994ECE504D8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6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9E48B-B1F1-41AB-9F86-89550CC9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Email Phishing</a:t>
            </a:r>
          </a:p>
        </p:txBody>
      </p:sp>
      <p:pic>
        <p:nvPicPr>
          <p:cNvPr id="3074" name="Picture 2" descr="Whaling, SMiShing, and Vishing…Oh My! – IT – News &amp; Announcements">
            <a:extLst>
              <a:ext uri="{FF2B5EF4-FFF2-40B4-BE49-F238E27FC236}">
                <a16:creationId xmlns:a16="http://schemas.microsoft.com/office/drawing/2014/main" id="{42C0650D-4135-4B99-94CE-1C34B1DA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82" y="1542363"/>
            <a:ext cx="9993643" cy="41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D3D0B-11B9-41CC-97BB-00FF3C20C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F63D2-B77A-40D9-AF46-3573740C324A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2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6FD7AB-9DB9-4E61-87A4-CA5E358D1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Verizon DBIR 2020: </a:t>
            </a:r>
            <a:r>
              <a:rPr lang="en-US" b="1" dirty="0"/>
              <a:t>Phishing is the biggest cyber threat for SMBs</a:t>
            </a:r>
            <a:r>
              <a:rPr lang="en-US" dirty="0"/>
              <a:t>, accounting for 30% of SMB breaches</a:t>
            </a:r>
          </a:p>
          <a:p>
            <a:pPr>
              <a:spcBef>
                <a:spcPts val="600"/>
              </a:spcBef>
            </a:pPr>
            <a:r>
              <a:rPr lang="en-US" dirty="0"/>
              <a:t>KnowBe4: </a:t>
            </a:r>
            <a:r>
              <a:rPr lang="en-US" b="1" dirty="0"/>
              <a:t>37.9% of Untrained Users Fail Phishing Tests</a:t>
            </a:r>
          </a:p>
          <a:p>
            <a:pPr>
              <a:spcBef>
                <a:spcPts val="600"/>
              </a:spcBef>
            </a:pPr>
            <a:r>
              <a:rPr lang="en-US" dirty="0"/>
              <a:t>84% of SMBs are targeted by Phishing attacks</a:t>
            </a:r>
          </a:p>
          <a:p>
            <a:pPr marL="285750" indent="-285750"/>
            <a:r>
              <a:rPr lang="en-US" dirty="0"/>
              <a:t>A new Phishing site launches every 20 seconds</a:t>
            </a:r>
          </a:p>
          <a:p>
            <a:pPr marL="285750" indent="-285750"/>
            <a:r>
              <a:rPr lang="en-US" dirty="0"/>
              <a:t>74% of all Phishing websites use HTTPS</a:t>
            </a:r>
          </a:p>
          <a:p>
            <a:pPr marL="285750" indent="-285750"/>
            <a:r>
              <a:rPr lang="en-US" dirty="0"/>
              <a:t>94% of Malware is delivered via email</a:t>
            </a:r>
          </a:p>
          <a:p>
            <a:pPr marL="285750" indent="-285750"/>
            <a:endParaRPr lang="en-US" dirty="0"/>
          </a:p>
          <a:p>
            <a:endParaRPr 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321C7F-F426-459F-985E-D61C870D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Phishing Statistics</a:t>
            </a:r>
          </a:p>
        </p:txBody>
      </p:sp>
      <p:pic>
        <p:nvPicPr>
          <p:cNvPr id="2050" name="Picture 2" descr="Building an Effective Defense | SpringerLink">
            <a:extLst>
              <a:ext uri="{FF2B5EF4-FFF2-40B4-BE49-F238E27FC236}">
                <a16:creationId xmlns:a16="http://schemas.microsoft.com/office/drawing/2014/main" id="{24228FE1-BD66-451B-8F63-6F65853D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326" y="3690652"/>
            <a:ext cx="4173496" cy="23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BA13-7882-4085-A6D9-D462FE791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59DB9-1808-4E6E-AAD3-6EEA19DDAADC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7E4BB-9C2E-4906-86B6-927D85555F64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5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4D01F-8BEE-4043-B5ED-5B4579C4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Phishing is an INSIDER Threat</a:t>
            </a:r>
          </a:p>
        </p:txBody>
      </p:sp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6AFD7587-F64E-49E4-A77B-D39F951CA9F2}"/>
              </a:ext>
            </a:extLst>
          </p:cNvPr>
          <p:cNvSpPr/>
          <p:nvPr/>
        </p:nvSpPr>
        <p:spPr>
          <a:xfrm>
            <a:off x="5002681" y="1168990"/>
            <a:ext cx="2137144" cy="1467293"/>
          </a:xfrm>
          <a:prstGeom prst="irregularSeal1">
            <a:avLst/>
          </a:prstGeom>
          <a:solidFill>
            <a:srgbClr val="FFC000"/>
          </a:solidFill>
          <a:ln w="28575">
            <a:solidFill>
              <a:srgbClr val="8C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C2A2B"/>
                </a:solidFill>
              </a:rPr>
              <a:t>User Action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769EDE-97D4-424C-B0BA-CD4FF7D1962E}"/>
              </a:ext>
            </a:extLst>
          </p:cNvPr>
          <p:cNvCxnSpPr/>
          <p:nvPr/>
        </p:nvCxnSpPr>
        <p:spPr>
          <a:xfrm>
            <a:off x="3657601" y="3635828"/>
            <a:ext cx="1121229" cy="0"/>
          </a:xfrm>
          <a:prstGeom prst="straightConnector1">
            <a:avLst/>
          </a:prstGeom>
          <a:ln w="28575">
            <a:solidFill>
              <a:srgbClr val="8C2A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669F5ED-0181-4A94-8716-DC3D33C6A41A}"/>
              </a:ext>
            </a:extLst>
          </p:cNvPr>
          <p:cNvCxnSpPr/>
          <p:nvPr/>
        </p:nvCxnSpPr>
        <p:spPr>
          <a:xfrm>
            <a:off x="2940383" y="2548534"/>
            <a:ext cx="0" cy="413167"/>
          </a:xfrm>
          <a:prstGeom prst="straightConnector1">
            <a:avLst/>
          </a:prstGeom>
          <a:ln w="28575">
            <a:solidFill>
              <a:srgbClr val="8C2A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0421F83-757D-432B-8521-09EA20DDA043}"/>
              </a:ext>
            </a:extLst>
          </p:cNvPr>
          <p:cNvSpPr txBox="1"/>
          <p:nvPr/>
        </p:nvSpPr>
        <p:spPr>
          <a:xfrm>
            <a:off x="5217942" y="4806461"/>
            <a:ext cx="2010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9DA528-5913-4F80-A6E7-7C6488872D58}"/>
              </a:ext>
            </a:extLst>
          </p:cNvPr>
          <p:cNvSpPr txBox="1"/>
          <p:nvPr/>
        </p:nvSpPr>
        <p:spPr>
          <a:xfrm>
            <a:off x="8088924" y="2663335"/>
            <a:ext cx="19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www.website.com</a:t>
            </a:r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9989BE-7D4D-4FEF-B9B5-68CDFD2CFBA5}"/>
              </a:ext>
            </a:extLst>
          </p:cNvPr>
          <p:cNvCxnSpPr/>
          <p:nvPr/>
        </p:nvCxnSpPr>
        <p:spPr>
          <a:xfrm>
            <a:off x="7399125" y="3556340"/>
            <a:ext cx="1091208" cy="734333"/>
          </a:xfrm>
          <a:prstGeom prst="straightConnector1">
            <a:avLst/>
          </a:prstGeom>
          <a:ln w="28575">
            <a:solidFill>
              <a:srgbClr val="8C2A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FBE8DDE-4DE3-46B7-94CC-89B76E8EBC2C}"/>
              </a:ext>
            </a:extLst>
          </p:cNvPr>
          <p:cNvCxnSpPr/>
          <p:nvPr/>
        </p:nvCxnSpPr>
        <p:spPr>
          <a:xfrm flipV="1">
            <a:off x="7399125" y="3032667"/>
            <a:ext cx="689798" cy="523672"/>
          </a:xfrm>
          <a:prstGeom prst="straightConnector1">
            <a:avLst/>
          </a:prstGeom>
          <a:ln w="28575">
            <a:solidFill>
              <a:srgbClr val="8C2A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597D863-F9AB-469A-92C4-C68BA3B4FDA7}"/>
              </a:ext>
            </a:extLst>
          </p:cNvPr>
          <p:cNvSpPr txBox="1"/>
          <p:nvPr/>
        </p:nvSpPr>
        <p:spPr>
          <a:xfrm>
            <a:off x="8205525" y="3303291"/>
            <a:ext cx="170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Malicious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A484F-5193-4F40-9176-F236015847D5}"/>
              </a:ext>
            </a:extLst>
          </p:cNvPr>
          <p:cNvSpPr txBox="1"/>
          <p:nvPr/>
        </p:nvSpPr>
        <p:spPr>
          <a:xfrm>
            <a:off x="8205526" y="2451616"/>
            <a:ext cx="170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Malicious</a:t>
            </a:r>
          </a:p>
        </p:txBody>
      </p:sp>
      <p:pic>
        <p:nvPicPr>
          <p:cNvPr id="24583" name="Picture 7" descr="10 Types of Hackers You Should Know About: White, Black, Gray Others">
            <a:extLst>
              <a:ext uri="{FF2B5EF4-FFF2-40B4-BE49-F238E27FC236}">
                <a16:creationId xmlns:a16="http://schemas.microsoft.com/office/drawing/2014/main" id="{CE6CFBA2-4D43-46FF-9622-797ACB69B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037" y="1290775"/>
            <a:ext cx="1180695" cy="118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Email Marketing – Facilius Inc">
            <a:extLst>
              <a:ext uri="{FF2B5EF4-FFF2-40B4-BE49-F238E27FC236}">
                <a16:creationId xmlns:a16="http://schemas.microsoft.com/office/drawing/2014/main" id="{8CB67A17-199B-4E69-83BC-07A7EC0D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822" y="2797874"/>
            <a:ext cx="1681421" cy="16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F06A1C-4D5F-4C1A-9075-F3565A63F7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669" y="2696901"/>
            <a:ext cx="2257168" cy="2031133"/>
          </a:xfrm>
          <a:prstGeom prst="rect">
            <a:avLst/>
          </a:prstGeom>
        </p:spPr>
      </p:pic>
      <p:pic>
        <p:nvPicPr>
          <p:cNvPr id="24591" name="Picture 15" descr="Attach document flat icon Royalty Free Vector Image">
            <a:extLst>
              <a:ext uri="{FF2B5EF4-FFF2-40B4-BE49-F238E27FC236}">
                <a16:creationId xmlns:a16="http://schemas.microsoft.com/office/drawing/2014/main" id="{ECCB8FB2-7834-4DDE-BB73-1436CFE35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13"/>
          <a:stretch/>
        </p:blipFill>
        <p:spPr bwMode="auto">
          <a:xfrm>
            <a:off x="8534401" y="3635828"/>
            <a:ext cx="1166831" cy="14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278EB-00D1-4CB6-B9BE-7C02B84A5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CCE5FB1-CE9B-48D5-A6DC-EFDCC5FA5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D124B-D69E-4BF2-8379-1AA746F04EC3}"/>
              </a:ext>
            </a:extLst>
          </p:cNvPr>
          <p:cNvSpPr/>
          <p:nvPr/>
        </p:nvSpPr>
        <p:spPr>
          <a:xfrm>
            <a:off x="10377996" y="115409"/>
            <a:ext cx="1544715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913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94054DAE00B4C9B27FAB33D72A17E" ma:contentTypeVersion="12" ma:contentTypeDescription="Create a new document." ma:contentTypeScope="" ma:versionID="03b16df24ed2c4b7e0ec459864912980">
  <xsd:schema xmlns:xsd="http://www.w3.org/2001/XMLSchema" xmlns:xs="http://www.w3.org/2001/XMLSchema" xmlns:p="http://schemas.microsoft.com/office/2006/metadata/properties" xmlns:ns2="22eb91fd-7ecd-4b4f-84f5-05228f39b3b9" xmlns:ns3="88db10b6-391d-4094-8129-521387e95d74" targetNamespace="http://schemas.microsoft.com/office/2006/metadata/properties" ma:root="true" ma:fieldsID="1b530f54567efcd69f26d9258be81c81" ns2:_="" ns3:_="">
    <xsd:import namespace="22eb91fd-7ecd-4b4f-84f5-05228f39b3b9"/>
    <xsd:import namespace="88db10b6-391d-4094-8129-521387e95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b91fd-7ecd-4b4f-84f5-05228f39b3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b10b6-391d-4094-8129-521387e95d7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FA0066-CDEC-45D3-8748-E29DBD8E53B1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8db10b6-391d-4094-8129-521387e95d74"/>
    <ds:schemaRef ds:uri="http://purl.org/dc/dcmitype/"/>
    <ds:schemaRef ds:uri="22eb91fd-7ecd-4b4f-84f5-05228f39b3b9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CCFE95-16E6-4C6E-84F7-4D5168759D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04105B-047B-4E50-9969-AA7D26B31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eb91fd-7ecd-4b4f-84f5-05228f39b3b9"/>
    <ds:schemaRef ds:uri="88db10b6-391d-4094-8129-521387e95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17151</TotalTime>
  <Words>1893</Words>
  <Application>Microsoft Office PowerPoint</Application>
  <PresentationFormat>Widescreen</PresentationFormat>
  <Paragraphs>359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Courier New</vt:lpstr>
      <vt:lpstr>OCR A Extended</vt:lpstr>
      <vt:lpstr>Verdana</vt:lpstr>
      <vt:lpstr>Wingdings</vt:lpstr>
      <vt:lpstr>Wingdings 3</vt:lpstr>
      <vt:lpstr>Custom Design</vt:lpstr>
      <vt:lpstr>PowerPoint Presentation</vt:lpstr>
      <vt:lpstr>What do you look like to a bad guy?</vt:lpstr>
      <vt:lpstr>Attacks today are AUTOMATED</vt:lpstr>
      <vt:lpstr>Most Exploited Vulnerabilities</vt:lpstr>
      <vt:lpstr>Automated, remember?</vt:lpstr>
      <vt:lpstr>Shodan.io</vt:lpstr>
      <vt:lpstr>Email Phishing</vt:lpstr>
      <vt:lpstr>Phishing Statistics</vt:lpstr>
      <vt:lpstr>Phishing is an INSIDER Threat</vt:lpstr>
      <vt:lpstr>Examples of Phishing</vt:lpstr>
      <vt:lpstr>Examples of Phishing</vt:lpstr>
      <vt:lpstr>Social Engineering Best Practices​</vt:lpstr>
      <vt:lpstr>Ransomware Rising</vt:lpstr>
      <vt:lpstr>Ransomware Rising</vt:lpstr>
      <vt:lpstr>Ransomware Trends</vt:lpstr>
      <vt:lpstr>Ransomware Trends</vt:lpstr>
      <vt:lpstr>Ransomware Trends</vt:lpstr>
      <vt:lpstr>Big Game Hunting</vt:lpstr>
      <vt:lpstr>Tactical Ransomware Stats</vt:lpstr>
      <vt:lpstr>Ransomware Tactics</vt:lpstr>
      <vt:lpstr>Ransomware = Data Breach</vt:lpstr>
      <vt:lpstr>Ransomware Controls</vt:lpstr>
      <vt:lpstr>Password Reuse</vt:lpstr>
      <vt:lpstr>Modern Password Rules</vt:lpstr>
      <vt:lpstr>Passwords: All About Length</vt:lpstr>
      <vt:lpstr>Password Cracking</vt:lpstr>
      <vt:lpstr>Have I been Pwned?</vt:lpstr>
      <vt:lpstr>COVID-19 Cyber Threats</vt:lpstr>
      <vt:lpstr>ImmuniWeb Radar</vt:lpstr>
      <vt:lpstr>Don’t Bury Your Head in the Sand</vt:lpstr>
      <vt:lpstr>PowerPoint Presentation</vt:lpstr>
      <vt:lpstr>Business Email Compromise</vt:lpstr>
      <vt:lpstr>BEC Visuals</vt:lpstr>
      <vt:lpstr>BEC Visuals</vt:lpstr>
      <vt:lpstr>BEC Best Practices</vt:lpstr>
      <vt:lpstr>BEC Best Practices</vt:lpstr>
      <vt:lpstr>PowerPoint Presentation</vt:lpstr>
      <vt:lpstr>False Sense of Security?</vt:lpstr>
      <vt:lpstr>Weapons-Grade Data Backup</vt:lpstr>
      <vt:lpstr>Religious Patch Management</vt:lpstr>
      <vt:lpstr>Implement MFA</vt:lpstr>
      <vt:lpstr>Behavior-based Anti-malware</vt:lpstr>
      <vt:lpstr>Plan to Fail Well</vt:lpstr>
      <vt:lpstr>Security Awareness Training</vt:lpstr>
      <vt:lpstr>ID Ransomware</vt:lpstr>
      <vt:lpstr>Know How to Detect</vt:lpstr>
      <vt:lpstr>Engage Expert Resources</vt:lpstr>
      <vt:lpstr>Lawyer Up</vt:lpstr>
      <vt:lpstr>Ransomware Questions</vt:lpstr>
      <vt:lpstr>Where to Start</vt:lpstr>
      <vt:lpstr>How We Protect Information</vt:lpstr>
      <vt:lpstr>Test Yourself</vt:lpstr>
      <vt:lpstr>PowerPoint Presentation</vt:lpstr>
      <vt:lpstr>Options</vt:lpstr>
      <vt:lpstr>Security Issues</vt:lpstr>
      <vt:lpstr>VC Security Best Practices </vt:lpstr>
      <vt:lpstr>VC Governance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Miller</dc:creator>
  <cp:lastModifiedBy>Josh Oliver</cp:lastModifiedBy>
  <cp:revision>40</cp:revision>
  <dcterms:created xsi:type="dcterms:W3CDTF">2019-07-16T21:44:31Z</dcterms:created>
  <dcterms:modified xsi:type="dcterms:W3CDTF">2021-08-09T13:21:29Z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0x01010011294054DAE00B4C9B27FAB33D72A17E</vt:lpwstr>
  </property>
</Properties>
</file>